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7"/>
  </p:notesMasterIdLst>
  <p:sldIdLst>
    <p:sldId id="282" r:id="rId5"/>
    <p:sldId id="310" r:id="rId6"/>
    <p:sldId id="323" r:id="rId7"/>
    <p:sldId id="285" r:id="rId8"/>
    <p:sldId id="286" r:id="rId9"/>
    <p:sldId id="316" r:id="rId10"/>
    <p:sldId id="320" r:id="rId11"/>
    <p:sldId id="288" r:id="rId12"/>
    <p:sldId id="317" r:id="rId13"/>
    <p:sldId id="324" r:id="rId14"/>
    <p:sldId id="321" r:id="rId15"/>
    <p:sldId id="322" r:id="rId16"/>
  </p:sldIdLst>
  <p:sldSz cx="9144000" cy="6858000" type="screen4x3"/>
  <p:notesSz cx="6811963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10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4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osław Adamus" userId="c3e7f130-d3f4-469d-9b53-f7975808765d" providerId="ADAL" clId="{44C667BB-6F38-4CF2-8C8C-F347AD94FD84}"/>
    <pc:docChg chg="modSld">
      <pc:chgData name="Radosław Adamus" userId="c3e7f130-d3f4-469d-9b53-f7975808765d" providerId="ADAL" clId="{44C667BB-6F38-4CF2-8C8C-F347AD94FD84}" dt="2020-05-08T09:25:21.914" v="75" actId="20577"/>
      <pc:docMkLst>
        <pc:docMk/>
      </pc:docMkLst>
      <pc:sldChg chg="addSp modSp">
        <pc:chgData name="Radosław Adamus" userId="c3e7f130-d3f4-469d-9b53-f7975808765d" providerId="ADAL" clId="{44C667BB-6F38-4CF2-8C8C-F347AD94FD84}" dt="2020-05-08T09:24:33.929" v="34" actId="1076"/>
        <pc:sldMkLst>
          <pc:docMk/>
          <pc:sldMk cId="0" sldId="316"/>
        </pc:sldMkLst>
        <pc:spChg chg="add mod">
          <ac:chgData name="Radosław Adamus" userId="c3e7f130-d3f4-469d-9b53-f7975808765d" providerId="ADAL" clId="{44C667BB-6F38-4CF2-8C8C-F347AD94FD84}" dt="2020-05-08T09:24:33.929" v="34" actId="1076"/>
          <ac:spMkLst>
            <pc:docMk/>
            <pc:sldMk cId="0" sldId="316"/>
            <ac:spMk id="13" creationId="{0FBEBB33-57E3-4C5F-BA13-09021E1D8927}"/>
          </ac:spMkLst>
        </pc:spChg>
      </pc:sldChg>
      <pc:sldChg chg="modSp">
        <pc:chgData name="Radosław Adamus" userId="c3e7f130-d3f4-469d-9b53-f7975808765d" providerId="ADAL" clId="{44C667BB-6F38-4CF2-8C8C-F347AD94FD84}" dt="2020-05-08T09:25:21.914" v="75" actId="20577"/>
        <pc:sldMkLst>
          <pc:docMk/>
          <pc:sldMk cId="4025671836" sldId="320"/>
        </pc:sldMkLst>
        <pc:spChg chg="mod">
          <ac:chgData name="Radosław Adamus" userId="c3e7f130-d3f4-469d-9b53-f7975808765d" providerId="ADAL" clId="{44C667BB-6F38-4CF2-8C8C-F347AD94FD84}" dt="2020-05-08T09:25:21.914" v="75" actId="20577"/>
          <ac:spMkLst>
            <pc:docMk/>
            <pc:sldMk cId="4025671836" sldId="320"/>
            <ac:spMk id="6" creationId="{00000000-0000-0000-0000-000000000000}"/>
          </ac:spMkLst>
        </pc:spChg>
      </pc:sldChg>
    </pc:docChg>
  </pc:docChgLst>
  <pc:docChgLst>
    <pc:chgData name="Wojciech Bieniecki I24" userId="9c52db48-ded8-4818-b321-8318d03e98ab" providerId="ADAL" clId="{B3FFDA22-4B4F-48E3-901B-655C539017D0}"/>
    <pc:docChg chg="modSld">
      <pc:chgData name="Wojciech Bieniecki I24" userId="9c52db48-ded8-4818-b321-8318d03e98ab" providerId="ADAL" clId="{B3FFDA22-4B4F-48E3-901B-655C539017D0}" dt="2023-04-26T20:30:51.533" v="0" actId="20577"/>
      <pc:docMkLst>
        <pc:docMk/>
      </pc:docMkLst>
      <pc:sldChg chg="modSp mod">
        <pc:chgData name="Wojciech Bieniecki I24" userId="9c52db48-ded8-4818-b321-8318d03e98ab" providerId="ADAL" clId="{B3FFDA22-4B4F-48E3-901B-655C539017D0}" dt="2023-04-26T20:30:51.533" v="0" actId="20577"/>
        <pc:sldMkLst>
          <pc:docMk/>
          <pc:sldMk cId="0" sldId="282"/>
        </pc:sldMkLst>
        <pc:spChg chg="mod">
          <ac:chgData name="Wojciech Bieniecki I24" userId="9c52db48-ded8-4818-b321-8318d03e98ab" providerId="ADAL" clId="{B3FFDA22-4B4F-48E3-901B-655C539017D0}" dt="2023-04-26T20:30:51.533" v="0" actId="20577"/>
          <ac:spMkLst>
            <pc:docMk/>
            <pc:sldMk cId="0" sldId="282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0" y="0"/>
            <a:ext cx="68119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946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68875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2813"/>
            <a:ext cx="5448300" cy="4471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9213" y="9442450"/>
            <a:ext cx="29495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107CDD0D-2285-4DD4-9FEF-45528B1343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549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C92BC447-6164-4ACA-9BFD-17C2249F5C27}" type="slidenum">
              <a:rPr lang="de-DE" alt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Wingdings" pitchFamily="2" charset="2"/>
                <a:buNone/>
              </a:pPr>
              <a:t>1</a:t>
            </a:fld>
            <a:endParaRPr lang="de-DE" altLang="pl-PL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5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8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9CF04556-E0E5-48E5-AC5C-02544524D41F}" type="slidenum">
              <a:rPr lang="de-DE" alt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Wingdings" pitchFamily="2" charset="2"/>
                <a:buNone/>
              </a:pPr>
              <a:t>4</a:t>
            </a:fld>
            <a:endParaRPr lang="de-DE" altLang="pl-PL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389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5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904190A6-F4EF-45BA-ABE7-807A9926FC44}" type="slidenum">
              <a:rPr lang="de-DE" alt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Wingdings" pitchFamily="2" charset="2"/>
                <a:buNone/>
              </a:pPr>
              <a:t>5</a:t>
            </a:fld>
            <a:endParaRPr lang="de-DE" altLang="pl-PL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389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4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A1665EE3-4A2C-4AC8-9B5E-28AFCFC6118B}" type="slidenum">
              <a:rPr lang="de-DE" altLang="pl-PL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Wingdings" pitchFamily="2" charset="2"/>
                <a:buNone/>
              </a:pPr>
              <a:t>8</a:t>
            </a:fld>
            <a:endParaRPr lang="de-DE" altLang="pl-PL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389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6230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947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50050" y="9525"/>
            <a:ext cx="2249488" cy="46815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0" y="9525"/>
            <a:ext cx="6597650" cy="46815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8854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6217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3366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714375"/>
            <a:ext cx="43418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6138" y="714375"/>
            <a:ext cx="43434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2062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0041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90990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647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696075"/>
            <a:ext cx="20955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9"/>
          <p:cNvSpPr txBox="1">
            <a:spLocks noChangeArrowheads="1"/>
          </p:cNvSpPr>
          <p:nvPr userDrawn="1"/>
        </p:nvSpPr>
        <p:spPr bwMode="auto">
          <a:xfrm>
            <a:off x="3563938" y="6623050"/>
            <a:ext cx="23828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Instytut Informatyki Stosowanej PŁ</a:t>
            </a:r>
          </a:p>
        </p:txBody>
      </p:sp>
      <p:pic>
        <p:nvPicPr>
          <p:cNvPr id="5" name="Obraz 10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58738"/>
            <a:ext cx="3683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94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688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7214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3688"/>
            <a:ext cx="914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0" y="0"/>
            <a:ext cx="9145588" cy="571500"/>
          </a:xfrm>
          <a:prstGeom prst="rect">
            <a:avLst/>
          </a:prstGeom>
          <a:gradFill rotWithShape="0">
            <a:gsLst>
              <a:gs pos="0">
                <a:srgbClr val="404040"/>
              </a:gs>
              <a:gs pos="100000">
                <a:srgbClr val="212121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" y="714375"/>
            <a:ext cx="88376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Click to edit the outline text format</a:t>
            </a:r>
          </a:p>
          <a:p>
            <a:pPr lvl="1"/>
            <a:r>
              <a:rPr lang="en-GB" altLang="pl-PL"/>
              <a:t>Second Outline Level</a:t>
            </a:r>
          </a:p>
          <a:p>
            <a:pPr lvl="2"/>
            <a:r>
              <a:rPr lang="en-GB" altLang="pl-PL"/>
              <a:t>Third Outline Level</a:t>
            </a:r>
          </a:p>
          <a:p>
            <a:pPr lvl="3"/>
            <a:r>
              <a:rPr lang="en-GB" altLang="pl-PL"/>
              <a:t>Fourth Outline Level</a:t>
            </a:r>
          </a:p>
          <a:p>
            <a:pPr lvl="4"/>
            <a:r>
              <a:rPr lang="en-GB" altLang="pl-PL"/>
              <a:t>Fifth Outline Level</a:t>
            </a:r>
          </a:p>
          <a:p>
            <a:pPr lvl="4"/>
            <a:r>
              <a:rPr lang="en-GB" altLang="pl-PL"/>
              <a:t>Sixth Outline Level</a:t>
            </a:r>
          </a:p>
          <a:p>
            <a:pPr lvl="4"/>
            <a:r>
              <a:rPr lang="en-GB" altLang="pl-PL"/>
              <a:t>Seventh Outline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9525"/>
            <a:ext cx="84280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dirty="0"/>
              <a:t>Click to edit the title text format</a:t>
            </a:r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39700"/>
            <a:ext cx="5000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0" y="6627813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563"/>
              </a:spcBef>
              <a:buClrTx/>
              <a:buFontTx/>
              <a:buNone/>
            </a:pPr>
            <a:r>
              <a:rPr lang="pl-PL" altLang="pl-PL" sz="900">
                <a:solidFill>
                  <a:srgbClr val="FFFFFF"/>
                </a:solidFill>
                <a:cs typeface="Arial" pitchFamily="34" charset="0"/>
              </a:rPr>
              <a:t>Katedra Informatyki Stosowanej, PŁ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4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+mj-lt"/>
          <a:ea typeface="SimSun" pitchFamily="2" charset="-122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Arial" charset="0"/>
          <a:ea typeface="SimSun" pitchFamily="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Arial" charset="0"/>
          <a:ea typeface="SimSun" pitchFamily="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Arial" charset="0"/>
          <a:ea typeface="SimSun" pitchFamily="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FFFFFF"/>
          </a:solidFill>
          <a:latin typeface="Arial" charset="0"/>
          <a:ea typeface="SimSun" pitchFamily="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Arial" charset="0"/>
          <a:ea typeface="宋体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Arial" charset="0"/>
          <a:ea typeface="宋体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Arial" charset="0"/>
          <a:ea typeface="宋体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FFFFFF"/>
          </a:solidFill>
          <a:latin typeface="Arial" charset="0"/>
          <a:ea typeface="宋体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SimSun" pitchFamily="2" charset="-122"/>
          <a:cs typeface="+mn-cs"/>
        </a:defRPr>
      </a:lvl1pPr>
      <a:lvl2pPr marL="742950" indent="-28575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SimSun" pitchFamily="2" charset="-122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SimSun" pitchFamily="2" charset="-122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SimSun" pitchFamily="2" charset="-122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SimSun" pitchFamily="2" charset="-122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ctcluster.pl/pl/static/uczestnic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28" y="3429000"/>
            <a:ext cx="809836" cy="27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36512" y="367605"/>
            <a:ext cx="91440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4800" b="1" kern="0" spc="700" dirty="0">
                <a:solidFill>
                  <a:srgbClr val="00B0F0"/>
                </a:solidFill>
                <a:latin typeface="Cambria" panose="02040503050406030204" pitchFamily="18" charset="0"/>
              </a:rPr>
              <a:t>INSTYTUT INFORMATYKI STOSOWANEJ</a:t>
            </a:r>
            <a:br>
              <a:rPr lang="pl-PL" sz="4800" kern="0" spc="300">
                <a:solidFill>
                  <a:srgbClr val="00B0F0"/>
                </a:solidFill>
                <a:latin typeface="Cambria" panose="02040503050406030204" pitchFamily="18" charset="0"/>
              </a:rPr>
            </a:br>
            <a:r>
              <a:rPr lang="pl-PL" sz="4800" kern="0" spc="300">
                <a:solidFill>
                  <a:schemeClr val="bg1"/>
                </a:solidFill>
                <a:latin typeface="Cambria" panose="02040503050406030204" pitchFamily="18" charset="0"/>
              </a:rPr>
              <a:t>2023</a:t>
            </a:r>
            <a:endParaRPr lang="pl-PL" sz="4800" kern="0" spc="3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6732240" y="3535957"/>
            <a:ext cx="2051601" cy="82914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l-PL" sz="1400" b="1" kern="0" dirty="0">
                <a:solidFill>
                  <a:srgbClr val="00B0F0"/>
                </a:solidFill>
              </a:rPr>
              <a:t>Testowanie</a:t>
            </a:r>
          </a:p>
          <a:p>
            <a:pPr>
              <a:buFont typeface="Times New Roman" pitchFamily="16" charset="0"/>
              <a:buNone/>
              <a:defRPr/>
            </a:pPr>
            <a:r>
              <a:rPr lang="pl-PL" sz="1400" b="1" kern="0" dirty="0">
                <a:solidFill>
                  <a:srgbClr val="00B0F0"/>
                </a:solidFill>
              </a:rPr>
              <a:t>i zapewnianie jakości oprogramowania (QA)</a:t>
            </a:r>
            <a:endParaRPr lang="pl-PL" sz="1400" b="1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5495" y="5661248"/>
            <a:ext cx="9087491" cy="704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buSzPct val="45000"/>
              <a:buFont typeface="Symbol" pitchFamily="18" charset="2"/>
              <a:buNone/>
            </a:pPr>
            <a:r>
              <a:rPr lang="en-GB" altLang="pl-PL" sz="4000" b="1" spc="350" dirty="0">
                <a:latin typeface="Cambria" panose="02040503050406030204" pitchFamily="18" charset="0"/>
                <a:cs typeface="Arial" pitchFamily="34" charset="0"/>
              </a:rPr>
              <a:t>INŻYNIERIA OPROGRAMOWANIA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340" y="3120023"/>
            <a:ext cx="3895243" cy="21969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44624"/>
            <a:ext cx="842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sz="3200" dirty="0"/>
              <a:t>Inteligentne systemy autonomiczne</a:t>
            </a:r>
            <a:r>
              <a:rPr lang="pl-PL" altLang="pl-PL" sz="3000" dirty="0">
                <a:solidFill>
                  <a:srgbClr val="FFFFFF"/>
                </a:solidFill>
              </a:rPr>
              <a:t> </a:t>
            </a:r>
            <a:r>
              <a:rPr lang="pl-PL" altLang="pl-PL" sz="2000" baseline="-25000" dirty="0">
                <a:solidFill>
                  <a:srgbClr val="FFFFFF"/>
                </a:solidFill>
              </a:rPr>
              <a:t>blok obieralny</a:t>
            </a:r>
            <a:endParaRPr lang="pl-PL" altLang="pl-PL" sz="3000" dirty="0">
              <a:solidFill>
                <a:srgbClr val="FFFFFF"/>
              </a:solidFill>
            </a:endParaRPr>
          </a:p>
        </p:txBody>
      </p:sp>
      <p:sp>
        <p:nvSpPr>
          <p:cNvPr id="14342" name="AutoShape 5" descr="data:image/jpeg;base64,/9j/4AAQSkZJRgABAQAAAQABAAD/2wCEAAkGBxQSEhQUEBQWFBUVFRgUFxgXGBQdHRQdGBYYFxcYFxgYHCggGBwlGxQWITEiJSkrLi8vFx8zODMsNygtLiwBCgoKDg0OGxAQGywiHyQwLCw1NC0wKy01Li0vLCwsLywvLC0sLCwsLCwsLCw2LCwsKywsLCwsLCwsLC0sLCwsLP/AABEIAI4AyQMBIgACEQEDEQH/xAAcAAABBQEBAQAAAAAAAAAAAAAAAQQFBgcCAwj/xABDEAABAwIDBAcECAMGBwAAAAABAAIDBBEFEiEGMUFRBxMiYXGBkTJSocEUIzNCYrGy0XLh8AgVgpKi0hckNkNVc7P/xAAbAQEAAwEBAQEAAAAAAAAAAAAAAwQFAgEGB//EADARAAICAgEDAgMGBwEAAAAAAAABAgMEESESMVEFQRMiYVKBkaGx0RQVQ3HB4fAy/9oADAMBAAIRAxEAPwDcUIQgBCEIAQhCAEJLpMyAVIovaHHWUkYe9rnXOVrW73H5KjVu3dS/SJkcI4Fxzu9NAuJWRj3K12VVU9SfJppKS6yCXFqiW/WVUp7mWYPUaqT2Rp3GrjdnlNsxdmkc7MMp3g95ChWVBy0iKGapy1FGl3Sh3JVDb2z+qidfKbvc0GwdbQXt3m/kqtDgsI1a1zDzY9w/IqK/OhVLpaJpWyUumK/P/RrF0LNoKaVv2VXUM7nOEg9HKQgxOvj+9DUjkQWO/ZcR9Tx29b1/c7U5e8f0Ze0BQOCbR9c/qpIZIZLE2dq02tfK4b94U7mV6FkZrcXskT2tnSEgKW67PQQhCAEIQgBCEIAQhCAEISIBSuXFI94AuTZVrb8y/RCYXFouM5bvy7jYjdwXjelsjsn0RcvB5bRbbxU5LIh10u6zT2Wn8TvkFRnbUVL5mSSSkBrgcjNG2vqLcfNQrWgaAWSqrK1s+cvz7bJd9Lwah0hR56QPGtntcD3HT5rOYaa+8+i0Z0vX4SXHW0OvjHqf0rP6ad50jZ8L/wAlHkt7TXuifNjGdsZv3SH9NQ/hJ8T/ACVs2NpLSl2W1mketlWYIKgjU28x8lcNjadzRIXm+4DX1Wfjy3ek5Iv4sEtai0NNoAX1DuzcMDWa35Zjb/OPRMhDzaQu5RK6R7wTZz3EWPC5t8l6sqHt9oX8R81m5lspXSaa7+S7XFPlp/gcsjHP1CcMjsvRj2u3iyfUFHmcLHsjes9Rstmq492WoxSWx/hNPZuZ287u4KGxKvllkIp5RG1htmsD1hG8eHBSGP1xaBFGbOeNT7jeJ8TuUG5mQAW7PBbObl/wcI41L5XdljHq6n1v7iRpdo3RkMrGZDuEg9g+PuqxxyBwBaQQdxG4+apzKoWyyDMw6G/DxTZvW0X1lLeWA6uhJ9kc4zw8NynwfWer5bfxOrcTb44ZfUqjsGxaOpjEkTrjcRxaeLXDgU/X0CafKKEk4vTOkJAlXp4CEIQAhCEALwq6lkTHPkcGtaLkngF6kqrbf4XJUU4EVzkdnLB98Abrcbb7LyT0tkds3CDkltlC2p2hfXOtq2AHss9/8T/kOCt+wOKieB1LMbuY3KL654yLeovb0WdJxhta6CVksftMN7e8OLT4hVo2Pq2z52nNkruqb4fDPXHMONPM+I/dOh5g6g/1yTFaDtlRCrp46unGYhova5Jae4cQfmqzhWytTPq1mRvvP09BvK5lBp6I8jEmremC3vlFq6O5g+lmiOtnH0e3d6h3qqlFJl0kktbQgDlotD2U2aNGHkvzufa9hYC3L1Xb9j6Vzy8sN3Ek9p1rnU6L23HdkEjVWLbKqCetryUiCpit7Tz6q34JM1lHLI29u27XuAHyUgzZumG6MBO34awxGK1mHh53/NVqcOVU3P6Mu1VSiudFQo2iwySnzT5r3j2gHDuTqXZsD2E3FJJGbfBfOZOPbW25Jr/vJcq2uDtkTXezoeSls7aaEudv/UTuAXjhcIcc7hayY1tYJJA5w+rabM7zuLv2VrF1i0vIn/6fEf3JlHrlr2G9OA8uMh+sebn5AdwC8agGPRwu1e1dSWGZh036fmF5U1aHjJJx3H91jWKVkm5cs0YR46o9hnOLdpuo/JJSYgWa72H2m8u8LirJhdbeDw5qDnxRomyMIJ4ga5eQJ59yuUY1k4OSXHks7reoP3JasY6nk+lURFz7bPuyDkeR71dsAxiOqiEkZ7nNO9jhva7vWcirLbgbjw5KX2LwyYVHXsuyJwIkvuk07Nu8Hitv0u+xP4b5Xt9CHOxI/D65Plfn9DQwlXLV0t8wQQhCAEhSrl6ApXSNj5iYKeFxEkoJcRvYzdfuLjoPAqr7I7VvpCI53Okp3H2nEl0J53OpZzHBNdq6eZtTK6oBBe45TrYtGjQ09w+aiVWlY1LZ87kZtkb212RedsdnGvb9KpLOa4ZnhtiCPfbb4qq4PhElS/LE2/vO4N8SrL0YVEwkfEO1T5b6/wDbdwDTydrp3LRIaZjNGNa0HXQAfkulWp8lmOHXktWrhPuhls7hApYGxBxdYkknmTc2HJSeVI1dKfWjXjFRWkIGoslQh0JZFkqEAlly+IHeLrtC5cU1poEfilMTHkj0B325a3soNr8vYkGm4FWsqIx2mYWEuNv64LE9W9Olbqyv29v2LNFqj8siGdKYHWdrGePJRWM5c94jv38h4LmqrT1ZEhAY3Uk8hzPBUXEMUfWOMVPdsG5zxvk5hvIfmq2L6Yor4l/C8FtXSctVd+z/AHHeLY++Z5hpSXH2Xy7wOYYefenOz+BkdiJpe87z+ZJ4eantldhzlbnHVst/id5cFaK/GqPDWZCQHcGNs57u8jf5laLplauflgTQshQ+mtdczzwXZJkdnz9t3u/dHjzK9Me2xpqTsX6yUaCKOxI8baNHiqLje2FVVXa0/Rojwb9o4fidw8lAxRNZ7I37zxPeTzXXx66Y9NSLFXpl2RLryH9xoezG3ck9R1VTEyNsn2RaSbH3Hk8SL66K+XWAued4NiCCCL6Eag+oWy7K4t9Kpo5D7Vsrxyc3R3lfXzVjFvdi1LuVvVcCOO1OC+V/qTSEIVsxjkqq7dbSyUjIxTtY6WQkjPmLWtb7RIaQTqQBrx7laVkm3tUX1jwb2Y0MAOn4iR3Xd8FxOWlwU8291VOS7k9hu29NVt6nEGNhcdO39m4/hf8AdPjZNsU2CdmBpHhzHe8d1+IcPaCo72gixFwea0boupXsgkJc4xud9W1xvltfMW33Ak/BRxkp8NGfTbHLfRbHnyi0YDhLaWJsbPFx948SpNIEqn1o2oRUVpdgQhCHQIQhACEIQAheU87WC7jYKv4hjDnXDLtbz4n9kBI4ni7Y9G2c7lwHiVUcYxTsuknfZreJ3DkB+S88Ur44GGSV1hy4uJ3Bo3klRmBYDNiMgmqgWQtN2R/N3N35ICL/ALoqsVIyDq6YHcdC+x9p3dyCulNQ0OFRh07257aA2JPcxg1Vvp6RsbMkYDQBosSxWlcyol64l8gebucbnfcW7rEKpkSjX8zWzV9OolkN170vfyycxvbqpqLtph9Hi946yOHdwYq0yJoJOrnHUucSSfElDnrzL1nzsnZ3PqMbCqoWoI9XOXBevMlIuVEuqJ3mVx6MMTyVD4XHsytzN/ibv9W/pVLTnC6vqZopRpkeHE91+18LqaqXRNMq52OrseUPf/JvyFxHICARuIv6rrMtc/P3wcuNgqVUbR4TVktlkjvuzPDm7uTyALeas+Pvy00xGh6p/wCkrDnQtIsQLeCinPp4M3OylU1FpPfk0ObYanlGakn7J13teLdxH81c8LoWwRMjZua23j3rHNjqENrYDESwl9zlJAcACSCNxC25q9r6XykdYPwpp2Qjp9gSoQpDQBCEIAQhedRMGC7jYBAdkqPrMUa3RvaPwH7qPrcSc/QaN+J8SmKAWpmc83cb/LwUPjWKspmZn6k6MYPakPANH9WXW0GNspmi/bkd9nGPaefkBxK42U2Ukmk+lV2rz7Lfuxjg1o4fNANtmdmJayQVNcLAH6uPgweHE9/y0WmQwhoAaLAJY2ACwFgF2gOSsw6T6HLNHKBpI3K7xb87H4LULKodJ1NmpA8fckafXs/mQor49UGaHpVrryo/Xj8TKCkC6ckWUfeAhCF4ASEJUJsG27JVRlo4HHf1YafFvZP5KWVV6M5L0QB+7I8Dwvf5q12WxCW4pn53l19F84+GzxxCkEsb43aBzS3wuqOejjlP6tH7rQUL1xT7mfdjVWvc1spuz+xX0aZsrpM+UGwAtqRa6uLV51EzWNLnkNa0FxJ3AAXJPcsVqdu8TxepfBgoEULN8jgASPee5wOQHgALr1RS7HdVMKlqC0bfdJdYbjEe0WFsNQ+pFTEyxkGj8o45muaCG94K0bo720jxSnMjRklYQ2WO/sm2hbzadbHuK9JS2oSXRdAKVB7RS2MY4G/rw+am1H43hoqIy3cd7TxBG4jkgIFQ+0GOinAawdZM/SOMcfxO5NHNedXRYow5GdU4bg9zDfxNnWJ8lK7J7G9U4zVTjLO43LnW8gOAA5BANdj9kXF30qtOeZ+uu5o4NaOACvzW20CGpUAqLqC2x2nhw6ndPOdBo1o3yOO5o/fgsnocb2gxjNJRltLT3IadGg25PIc955kCyA3VR2P4aKmB8JOXPbXlYgj4hZ1sxgm0ENXD9Kqmy05f9bZzXnKGk27TARcgDTmvHpv2uq6CWlbSSmMSNkL+y03yuYB7QNvaK8a3wzqEnCSlHuiVHRo7jOP8v812OjPnP/oH7q/UbiY2Em5LWk+JAuvZRfw9fg0P5tl/bM+b0Zt4zu/yj917M6NIuM0nll/ZXtC9+BX4OP5pl/bZSm9G1NxfMfNn+1djo5pfelP+Jvyarkhe/Bh4OX6jlP8AqMjsGwllLH1cQOW5OpuSTxJT7VdoUiSXBUlJybb5bBCEIclD6bK90OEzZNDIWRHwe4B3wTToIw1kWFskA7Uz3yPPOzsjfINaNO8qV6XcIdVYXUMjF3MAlAHHqzmI9AVXOgHaCOWiNLcCSB7jYnVzHnMHDwJI8kBqM0Qe0tcLtcC0g8QRYgrAuhkGnxuqpmG0dp2W5iKQBl/L81ueMYpHSwyTzODWRtLiT3DcOZO4BYp0FUb6nEauuILW/WeGaZ+ctHgB8UBztLtbiEGN1FPSSPkMhEUMTjdjHSNbZ1vw6nXT0TnaPZTG6WF9WMRfK+Npe9jS4WA1cW30dblZNKidrNrmueQB1uW53XdA5rf9RA81tW0VWyGlqJJbZGRPLr8RlOnnuQFX6K9tTiNG589hNAcsthYOGXM2QDhcX07lTqHFK/aCrmFLUOpKGE5bsFnPvu78x362AFlHdCNJI+gxXq73fCY2H8Zifb8x6qG6J9lnV7Jmx10tK9jm3jjJGYEHtHUbiCEBZq3Fa/Aa+njqKl1XSTm3b3tFw11vdc3MDvsVNdOuNz0sFK+lmfFmkIJYbZhlvr6JtV9CzpsvXYjNJlOmcZreFzom39oiLJR0Tb3yyFt+do7fJAcxYJjeJwCrNZ9GDmh0MDcwu0DslxG4u36338FIdC22VRUPno61xfLDdzXO9qwdle1xG+x4rRtmh/ylP/6Y/wBIWMdFP/UVb/DUf/WNAJ08VTpsSo6Qm0Yaw6c5ZCwnlcNb8Styw6hZBEyKIBrI2hrQOACxPp/w58NXS1zAS2zYzyDo3l7L8dcxHkte2X2girqeOeBwIcBmHFjuLXDgQUBLrCP7SX21D/BL+qNbtdYT/aT+2of4Jf1RoDcaD7KP+Bv6QvdN6D7KP+Bv6Qve6AVCEIAQhCAEIQgBCEIDlwusr2k6Ib1BqcLqDSSElxbrludewWm7QTvGo7lqyEBjD+irEastGJ4iXsafZBc647r2APiCtT2cwKGigbBTMyMb5lxO9zjxJUokKA+c9p8HbWbSvpnOcwSOIzN3tLYXPa4eDmhWas6L8VqLQ1WJ9ZTi2/OSQObN1/ElWT/h2/8AvkYn17cocXdVkN9YjH7V7cb7loSAhtldnIaCnbT047Iu5xO97ja7nd5sPRUXaLomcal1VhdSaSRxLi0XtmOpykG4ueGoWqIQGX4TsRi3XwyVmKOeyKRrzG0Eh4a4HKdw1tbUcVMdJ2w7sVihjZK2Lq3l93NLr3ba2hHNXhCAZ4XSmKGOMm5YxrCeeVoHyVH2P6On0WJT1rp2vEokGQMILese13tX1tl+K0RCAjscwaGrhfBUsD43ixB4cQQRuIOoKyiTobqaeRz8Mr3RAnRrswPm5hsfMLaEIDL9m9g8SjqoairxJ0oicSY+2Q8FpaRqbbieCe9J/R4/FnwOZO2HqWvHaa52bMWngRa2VaGhAY0OiXEf/LPHlL/vV/2E2fmoacxVFQalxeX5zm3EDTtEngrKlQCJUIQAhCEAIQh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4344" name="AutoShape 11" descr="data:image/jpeg;base64,/9j/4AAQSkZJRgABAQAAAQABAAD/2wCEAAkGBxQSEhUUEBQVFRUUFxUXFRcWFBUYFRYVFhgWHRUZFBgaHCggGBwlGxgUIjEiJSkrLi4uFx8zODMsNygtLisBCgoKDg0OGxAQGywkHyQsLCwsLCwsLCwsLCwsLCwsLCwsLCwsLCwsLCwsLCwsLCwsLCwsLCwsLCwsLCwsLCwsLP/AABEIAOEA4QMBEQACEQEDEQH/xAAbAAEAAwADAQAAAAAAAAAAAAAABAUGAQMHAv/EAEgQAAEDAQUEBgQKCAUFAQAAAAEAAgMRBAUSITEGE0FRIjJhcYGRUqGx0QcUIzNCcpKywfAVFlNUgqLC0iQ0YnPhQ2R0g/EX/8QAGgEBAAIDAQAAAAAAAAAAAAAAAAMEAQIFBv/EAC4RAQACAgEEAQMDBAIDAQAAAAABAgMRBAUSITETMkFRFSIzFGFxkSOxQoHwNP/aAAwDAQACEQMRAD8A9xQEBAQEBAQEBAQEHFUBYBByg4qgVQKoOUjQLIICAgICAgICAgICAgICAgICAgIPiR1ASsMSoLomL4muc4knETVx9I9q4mS9++fM/wC0UynU7/MrT5L/AJk3Jh7T5lZ77/mTcmHv8ynff8ybkw9/mU77/mTcmH81KfJf8yxsw/mpT5L/AJk2WFxEzm1NCxpp21d/wr/Cm0xO5SUWivtxAQEBAQEBAQEBAQEBAQEBAQfLngarWbRHmRAt97xwtxSPaxvpPcAPDmqmTmVj6Ws20x97/CRZmtc2N73uIcAWMo0OoaGrqVzVa3KyT6ad+2XurYiS0QsnMrmulGM8M3Z1FBotq4sdvMz5Z7YlLOzN42bpWa0PcBwxEjyNR6lmeHv6ZY7PwkWDb6aBwjvGEjhvGNofFuh8Kdyr2x2p4ljTeXfb452B8Lw9p4g+o8j2FabYSUBBwsD5snz3/rH3iuhwvu3otFfSCAgICAgICAgICAgICAgICwIdrtzWZanly71R5fPx8f35n8NLXiGE2u28EBMcFJJtCdWxk9g1d2Ln1zZM07lH3TLPXbsharc7fW2RwB9I507ODR2BXKcWKx3XnTft17admylis8bnFpeWNLiaA6CuRK1nmcak6jyx3V9QzFh2rvBrG7iFjoQKR1jNcA6tSH60Uc4b28xDExK7uj4Q2OcGWuMwP4OzweNc2+sKOZyY/RuYam12WC0twTNacWjss66VVjj9Qx5f+O/ttW8T4YO87jtN0yb+xkui+mw1LS3tH46hb5uLrzUtX8Nns/tJFa4hJHkRk9hObD28xyK5eXL8c6lHMrI2oKv/AFkaa975NsC0nmne7LulxTfwf1Ls9KzfJ3Jcc7XK7CUQEBAQEBAQEBAQEBAQEBBVbQXgYYwW6uIbXlXj+eapc7JfHim1Gl5mI8PP9qL4kjs73R9Y5F3FoOru9eW4/wDy5d3narHmfLjYnZVsMXxy1jETQtac6YtPE11Xpq0jDjm9o9LMRqNpO1O1bomAhtS40jb9EHmef50XFnPl5l/M6hDNptLP2TZm3W4b2Z7g05gGunY3Rq6eDgREetJIxths3eTbPBHE9ocxjQCadIU1Pb3Kvh6nOLLOK3qJYjJqdLi+9lrPbI64R0hVrh26EFdqa1vHhNqJY+4IJrLvIZHh8bDSM16Q5jlReV6hGOuX9ntVvqJ8NVsrfjLYJoSC4RENxnqurqAeY9y7/T8l7Yv3+1ikzMMne2zr7FbmSWVwaySpkadMPHLtOnaqnVK0pXc/dHkiIXBtnavM6hA4+OoaW2y82KZ3Yz8V6HonqybC1S9AsCAgICAgICAgICAgICAgIIN82ITROYeIy7DwWt6Res1n7kxuHl9qbiD45Nc2uHb+aFeLz4rcfN2/hTtGpaPZeX4zYH2Zx+UgG77cP/TcPDLvavT8TLHIw6n/AAs0nuhkrYDIyhA3sTwaHTeMNfI+wrzsRbicjz6V5jts9Vuq2smszZIxQOZpxaadJp7QajwXrMd4yU3C1E7ecNl9p9pXiuVH/Nb/ACp29p9lvuSOEwtNG1ND9JrTq0cs658jRXP1LLGH4q+/z/Zv8k60zdotclpk+L2TMnJ7xo0cQFJwuDN7d1ilNz5eh3fZ4brswaM3kZDi53M9nMru5s1ONTz7WLTFYZG9L360szsz+Q1o/BeXy5MnKybVpmbKSLaNzX0njLGuzYaGoH+rn4KfL0+a13HsmmlzHag4VaQQdCCudas1nUtGl2HfWV/1R7Su/wBD/wDJPhbdegTiAgICAgICAgICAgICAgIBQYLbu6Cw/GIxUf8AUA5cx2hczqPD+endH1QjyU2zF1XqbPM2ePpClHtB68Z1A7RqP+VxuHntx8mp9IaWmsrrau68YFtsXTa8DG0fSH4OGfrBXa5fFpyqd0e016RZVbPbVbjHhzY6pkjOTgaZkA6H1FczjZs3Ft2WjcI62ms6Uv6XkObYHkOJLTwIJNOC1ydPtkvN4+7HZuUuw3LbLYaFu5jOvOnerfH6ZFfNm1cTWWWay3YzdwUkm4kZgHm53HuHqU+bm4sEdtPMtpvFfTL3tfpc7FIS+R2jRr2ADgFxOzNyr7t5Q+byuNldjpLQ9s9t0GbI+DfDiV3+HwqYa70npjiG1vnZqzzx4XsaABkeSvWrW3uPCSYh5MbuFntDhBLiiGvEOPJvOnpe1eb584t9seZVskR9m5+Dx9ZZfqt9pVrotdRZthb1d1OICAgICAgICAgICAgICAgIOueIPBa4VBFEHlW1mzD7M8yQguicalo1bzLfcuVzeD8n76Ir02hbN7RPs5OCj43HpxnQniR6LvyQufg5OTjz229fhpW01XNtuy77dV7XiGT0XEMNeQOjvAldWM/Hz/iEu62UNi2nNnYIWmItjq0YmgmgJGvFULcrPSZrWPCObT6h0W7a6WUYTI4j0Y24R5NAqorW5OX3LH7pfF33Xa7SQImGNp+k4Z+Snw9NmZ3ZmMcz7b/ZnYaKzfKTHE/UucfxXVx4aYoSxWIWN57YWaAUYd44aBnV8XaeVVBl6hhx+IncsTeIYW/NqJ7TUE4I/QbofrHV3s7Fx8/OyZfHqEU3mVLiKpa2jbb4MM5Jvqs/qXb6TGq2TYnoa7KYQEBAQEBAQEBAQEBAQEBAQEHxLEHCjhUFBiNoNgGSEvs5Mb+zj381WzcbHljzDWaxLHW7Zy2RVBY14zFRUH3LnW6Xqd0lp8adcNmsYgjFohe6QCjiAwgkdpcFv+ocfHHbb3DHfEeJW0duskfzVlJP+pzWj1VUc9Ywx4rWZPliPTmbaqelImRxDsaS7zOXqVXJ1m8/TXTWc0ypLbaZpvnZHO7CcvAaBUL8zJf3ZHN7SiGyqD5GNuDZU+Q24+LJ8htsvg2jwvm7mf1L0PR53SyfD6bxdpMICAgICAgICAgICAgICAgICAgIOuYVB7ig8gkZaI3Ob8WcaOfQ4hmC4kcO1eczdKyXvNo+8q9sUzLjeWj91d9se5Rfo2T8sfFJvLR+6u+2Pcn6Nk/J8UmO0furvtj3J+jZPyfFLgvtH7q77Y9yz+jZPyfFLjFaP3V32x7k/Rsn5PikxWj91d9se5P0bJ+T4pbH4PY5Kyulj3dcIArWtMVeHaut0/iW49LRb7pcde2G1XRSCAgICAgICAgICAgICAgICAgICAg+N2OQ8kDdt5DyQN2OQ8kDdjkPJA3Y5DyQN2OQ8kDdjkPJB9BoGgQcoCAgICAgICAgICAgICAgg3s/otBJAc8A0JBp2EZhBUWy2WWIgSzOYSKgOnkBI7M0HNltFnlruLQ8kejMXEd4JKDotV6SBr4pDVzQJGPb0TIxpGIZaO96Dm+JdzuZYnvwtlbvAZHOBjdVvE8yCgu76tRjge5nWIws+s4gN9ZCCgvc4DZ2RPl3kkrQSZHnoMGJ9RXjQD+JB9xuxQSyPfJvAbRSkjgBhc/DQA0yoEHzZLSZJIGyPfhNmxHC9zaurHmaHPU+aDvnt9jY4sfO9rm6gzSZVFRXPkgkNlo0Ps0xeNQ1zg9jxyDtQfFBHvq8d42yljnNbJM1r6EtdSjsTTTkR6kEuykNtDWsc8tdG8kOe52YcyhFT2lB2bUW8w2dxZ13UYznidkKe3wQQ4zEzdRySymRzcvlZOkWAYzkaBBaXVNUOYSTgdQE5ktObanjkaV7CgnoCAgICAgICAgICAgIKraA0az649hQZSezMmvCzteKjdSVHiKILm9bjihDZYRhc1za04tJo4HwKCutudpsva6Vp7izP2BB9TQl8D4TqA6PxHVPlhKCSbfv4bLzIEj+9gpT7ZHkg6roZvrc530bPGGj67+k71YEHST/AIebvtP35EHzZj8pZ/8AxP6o0E+5LDHNNaTI0Oo6MZ9kbEEP4mLNa3RR5RyR7zDwD2uaCR3h3qCCNbJemxvAWppH8UQJ9ZJQXl252ln+3J7WIOi/Zd7amM+jA3eO/wBx2TB5Yigpb8gdT44K/wCHkaB2sBpJ51d6kGhu20gTNIPRkGH+ph9vmg0iAgICAgICAgICAgICCg20nwWfH6Lm+2iDJ7NWze26F3Jkg+770G22ndSzSHkK+SDD3VeG+tNn/wBMh9bHe5BabVz/ABeYu4SUP8QyPqp5IKRt6Rx0wPqHVNP2YccTm/aJ8gg12w9nO4dK7rTOc89xPR/lw+SDKW29MJki5ulH2nv96CReVr3XxZ3/AG4HmWe5BPuG/wCOLeOeW/KYT84wEUaAagmuoKCuvPaFrpjICCSA0U0a0GtAeJJzJ7Ag4tUpEMc7vpTYh3NjLQfUCgs9lLyEkuInJjX17ugUFLNftHucetI7eHnQ/Nt8GgfaKD5N99AxlsxY6tQXOoa6/RQdTb/DQ3BUBmEAEkkYKUrXuCD02G8YzGx5cAHgEV7UExpqg5QEBAQEBAQEBAQEFVtLdZtMDowaVp6kFBs1sg+zzNkc4ENxUA/1Ur7Ag0182LfQvjBpjBFeSDJ3DsW+CZkjnghprQc6EewoLzay4fjcYaDRzTUFBk2fB7JXN4px7kHoViswjjawaNFEGHvHYaR8znteAHOJ7RU1/FBNv7ZF8zYg11N2wNNeNKe5BTf/AJ9L6YQTrt+D+jgZXVA4DigvdpNn9/CyOM4cBqPIj8UFNdex0sTJW4+u0ty4VpX2BB83TsQ9s4kmcHAGtOZ4INn8Qj9BvkgxV97DOklc+IgNca05GgB9iCWdmpmxRMa/qVGYrlWoQau74SyNrSaloAr3IJCAgICAgICAgICAg+Q8aVHmtYtWZ1sHSAakDvKTese5APHMLMWiY3EgHila5LHdGtg1wOhqsxaJjcDkuA1SZiPY4a8HQ1WItE+hzVZ2OVkEBAQE2OKrGx8STtaQHOaCdASBXu5rW2SlZ1aYhjcPuq32y5QFjYLIICAgICAgICAgoNrrc6NjQ0kYsRcRrRtMh319S4/V8161rjrOu6UWWZ9QxVhZMQJHyRsLgHBmF9QCKjpjjSiqZcHEwz22vaLxr8tZisa/Ky2gdK5rM2mXds6Wo62Z7cqrHUZxzyq/JP7dNb67o2j2a8HRERYg4yNe1wAIBbhdV2HhwWnH8Tl7N9mp/wCiv30tNn53FlqYT0WsyHKrTVW+HM/0Ftz9pSU/j2lbFTuLpmE9FuGg5VGas9I//NEz/dnF9Ku2vtsrpd3FmS9sbAa4QSKlxHHiqeWs8vmTitMxWI+zSY78nbLvsVitNjIkkc1zB18NRWugpp1qZq38FOFE5azOvxLbUU8w7LJtkXPcMALWmhoHDPiA45EhQ/qGekVvesds/wC4YnJMeZSL22s3JqMJjIbhNHE1dppr5LfNzs3z/Hirvxtm2SYnUOh+2BGFuFmN2nWoR2Dh4lQR1PPalrVpH7fbX5ba9Jdo2n+Sa9gbUEiQGpphAJpQqxl6haMdL1j6mbZJiIn8uq7drd4QXtAY4gA0cCK0oTXUZ6hZpzcsZviyxEb9abfJMW7Zdlm2lc4SAtbjY3E2gOGlaZ5rXFz72w5MkxH7WIyeJlU3pfjpWh3V3eKpbXrAVNM+VFS5efLkrjv4jf8A20vadRLot17m0Qxue17MNTioWuLcjl+eSt58t63xxlrG5ltbcTG4WVq2rMNGkNoaNYSHEk0r0qa+pLc7POW+PHWJ7Sck71EJjNqBuzVo3gplnhoa0PdkUr1SZ43ya/dvWv7ny+FfZNtHOGPCMAOZwuFRzbU5rMczkVy0x5KxGzvtvUtpG6oB5iq66Z9LIICAgICAgICCo2ku8yxjAKubUgcwdQqfN4kcimt6mPUtL07oYed0uTfi8uJrcIGGgpwqa0PfRc/JweTmiIyTHj7/AHRzS062kXpdcu5hjLX1c1jSWVq2jquqeGSs5eHe/JredTERqW003MTLTXZsnBCHFoJe9pBc4knMZ5lXpxV7JpEaifEpNRrTNWh09mMjBDKcYwksaCHAaZ1y1XHjgcqlJxUvHZP+/KH47RGo9L7Yi75WNkknbgdKQQ3XC0CgB7V1OLx4wYoxwlpXUadW01hkZJvomF+YJw0LmuHEA6qnyeDe2aM2G2paWpO+6FdDbLXanFpjeG0zLwGjIgigHGoGaf0efNW0Z7fb1B22mJ2gymdjTDHZ34sZcKtGHEeJdXTjoof6DkZK1xZLR2x/tr8dp1EpL7okjdZo3Mc+hjLiBVow64larxb15Xyx9OtN+ye7bsiu55tEo3Z6MbwCRkSXAjCe4KDFwMlcWSsz9UtYxzqYQt05sDi9jmhz3kAihoGgH2FVOXhviw4qfeJa3rqIh8QMmtRhZHE9rAI6vcAAGNNaCmpPNXsXEy3zxmzT69Q3ikzbulItcMsMrmthkdiGEuaBhLK15qtHTuRWt8dLR2z5afHbz+HMF3yOs737p+b3dCgxlpaAcq9ilydPyWw0rWdWq2nHM1hxbZJZbO1u5kGAFg6NDmABUV7NVvk42fJel7THj2zNJnW0plgf8biBjJAq4kjoirKUrzUmHi5KZ75J1q0MxSdzKELE8Olc5jmhjWt6WQcQ53V+0FRngzj43be0V/duJ+zTs8e0S02msLWlpYGYWMBABNXCmhNc1FW1snKxxMxOvwxEzNo8vULL1G9w9i9JCw7VkEBAQEBAQEBAQEHCDlAQEBAQEBBxRBX3zdLbSzA8lva00PaKqO+Kl9d0emNJVjswjY1jdGgAeCkZd6DiiBRAogj26yNlYWO0PLUdoWl6VvGrQxMRPtRWTYyFr2ve58haatD3VAPctaYMdPorEEREemlClZcoCAgICAgICAgjWq2sjHTd3AVJPcBmo75a0jdpYmYhVy7RtGjT/E5o+7iXPv1XDWUc5Yh8s2lbxYf4XA/ewrEdWwz9j5qrSxXhHL1HZjVpycPA8O0ZK/iz0y/RO0kTEpamZUf6yx+g/PTOPTxeubbqeGs6lHOWsPuzbRxPkbHRzS+tK4KZCvBxUmDn4s1u2vtmLxK4V1uq7ZfjI3lha8kUqRgpmAeLgdCFUzc7Hht22aTeI8Siz7VRMaXOa8Aa5x/3qGOqYZnUMRkrK6dMMJdWoAJy5BdDujXckVH6yx+g/wA4/wC9c+eqYYnSP5YP1lj9B/nF/esfquE+WrkbSR+g/wA4/wC9ZjqmGT5aptkvWOQ0a6jvRIofDgfCqtYuTiyfTLaLRKcFYbCCtvG92ROwkOJoCaYcqk0ricORVTkczHhnVmtrxX2i/rLH6D/OP+9V56rga/LVJs19RvjdIKgMriFKuFOxpPMFWsfKpfH8kem0WiY2XXewme9uFzS0A0cRipUg1A6uY0PNMPIjJaYIttZqy2EBAQEBAQRLzte6YXcdGg8SefZqe4FQ580YqTaWLTqGItdqc8kkk11PE9/u0C8fyeVfLbcyp2tMqi33tFCaPdnyAqfHktcXGyZPphiKzJYr1jlyaTXkRTyWMvGyYvqLVmFjHK5pBYSHNzB5H88Frgz3xW7qyVtMS21xXmLRGHaOGTxycNV7Tj5ozY4tC5Wdwww0HcPYvGZ/5JU7e0C2OpPBT010OkfzJMPt6vHoO4L1K0xe0fz7+9v3GLy3WP5lXL9TP3x8y/u/FUOP/LCOvtuLgdWwNJz+TP3V7S30T/hd+zKH3Lw+T3KjPtEtt4RxU3hIrpQE+xbY8F8s6pDMRtxZLyikyY7PkQQfIpfBkp9UMzWYTA78/iORWuPJbHO4liJ01mzV8GUGOQ/KM4+k06Hv5r13T+V8+KJn3Htax27oXpKvJGBvS07x5d6Rr4aN/lA9a8f1HP8AJln8KmS25QwVR/sjd9y2jd2jDlhmaWkO6uKmVewiq7fSM3icU/dPit9mqui73wuc5xjDCDk0uGEDPKvaSSTmuxgw3x2mZ1/6SxXUrkFW27lZBAQEBAQZra6bNjeTSfEkAeoO81xOs5NUiv5Q5p8MvK6gJ5AlebrG1ZG2E2abanPnn6QxGgPNe04eKKYo0u1iIhtrx2Vhcw7pgY8CrHDg4aV7FJyMFc1JrMFq7hhJtm7xe8txUAOrcgfx9aoY+k4q+2nxQ2OxOz0tkDt6/FizOZOfiujiw1xV7apIjTPDQdw9i8Vn/klSt7V9t+eg+uuh0f8AmSYfqesR6DuC9StMXtH8/J3t+4xeW6x/Oq5fqZ++PmX/AJ4qhx/5Y/yjr7bjZ7/IN/2z91e1t9E/4Xfsyh9y8Lf2o/dWz2VstqgY8VadQuz0b65TYW2tmxtnLTum4HgVaRz4VXez4K5KTWYT2rEs001APMA+a8PaNTpScXfat1bISPp1aV2ei31lmPzCbDPnTc39acEJHF/R8D1v5Q71Lt8zNGLFMp7zqGHnkpVx7SvG+bWUvuqdnZHOD3O0e4lp7tR6wr/N43x462/KS9dRErC1g4at6zSHDvCq8bL8WWLfhrWdTtprZM6WKOSN7gJWgPbXokNBJ4F1aVyFK0XqORuYi9ZnUrNvzDRXc8GJlBTotyJqRkMieat4rRNI03hJUrIgICAgIMpte35Rp5s+67P7wXA63HmqvnZydtWuHYV5+k+YlC0XwcNpZaccRr5le441onFEwuV9NRPKGNc52jQSe4KW1orG5bK2z39EetVh7RUeba08aKpj5+G8620jJErKCdrxVjg4cwQR6lbreLRuJbvOBoO4exeGz/ySo29oFtHy0H1wuj0jxm8pMPt6vHoO4L1K0xe0Xz7+8fcYvLdY/mVcv1M9fJ+Rd4e1UOP/ACwjr7bjZ7/IN/2z91e1t9H/AKXZ9MqfcvC39qP3Q4/87Z+9dnov8kp8L1RzqCp0AXpJWHmzRQD6rfYF4XN9ahb2r7U7/E2cDXF7l0+j1/5tpsP1NZtLasTw0aMAH8RALvVg9an6zm/8I+zOa32Ze92PdE5sYLnHKg1pxXG40V+SO5DX2tbvsjGWJjOlvQ4OIwPGuTgTSmhJ8F6Ln3w5MHZE+li81mqMQvMKqy2akLoprNXMdJmZFWnMio0rmPFeo4OSc/F7d+YW6Tuq32flYHhrDHVzKubF1Glrjhrp0sJA0HVqrHGtWLa3G/vr8t6tEr7YQEBAQEFFtdZS6IPAqYqk88B63lkfBc3qnHnLh/b7hHlrurINIIyXkZhUlZXFeHxfEAAWuNSCSKHiQQD5UXZ4XVPjr2X9JseTXiUu878MjcIAA4gEmtNKkgUFeHH2zcvqsXr20hm+TceFDNOGgucaACpPcuHXdp8e0EeZTPg1tssr5nGuBzq5+QHkvX8DDOLFqfuuUjUPm8od3M9nIkj6pzb6svBeb5+L489t/dWyRqyJJEHUrqCCDyIVbj57YbxaGtZ1LURbSdEAtbUDXG7zph9VV6GOsU7fMeVn5Y0obZaDI4uOpNSeZ/8AlB4Lg8vkTnyTfSva2/LPbSWnJsTes8jLsH/Ks9NwTfLE/ZtjjcvTrts+7sYaeEZ+6vWX+mY/stT6Yw+5eEv7Uvu6WWf5aOWo+T4GtD5aK7wOZ/T222pbtaK23+XtLaAAihAqSRyxGlB4K/n6v3V1WEk5vwo3u1J8VwpmbSgnzKnueXf23GPm4QST9WunevS9Lw/FjnJP4WcUaja9tchc4k61JPeTU+srg8rL8mSZlBadyrbXekUZwvdQ8gCfYtceC+TzWGIrMun9Pw+mfsu9yljiZvwz2SnWedr2hzTUFV71ms6n211p3WK07m0RycCcDu52nroul0jP2Zu37SlxW1OmzZEwPJERc4yB2N+HMuyqxx5NAoBwC9DFK1tOq+drERC1qrTZygICAgIOHNrqsSMFtDcEsDjJZhjjOZj9H6vZ2Lj8vpUZJ7sfhDbFudwzbr9DcpI5GHur+K5NumZ48aRTil1SbTR/RY9x7gPaVmvTM0z5gjHLohslqvB4a1hZHXPWnea6rrcPpkYvNktMWvb1rZ6522WFsbeGp5ldj7aTI201yfGGh0Zwys6p5jk7mFU5fEpyK6t7/LW1YtDz+1W6WA4Z4Xgji2hB7c15/J0rNX0rzil0naOLiH/ZUP6bnn7NfjlGm2ic7KCJxJ0J9wr+CsYuk5Jn97aMUrzYvZKSSX4xa68wD+cl6Hj8auGuoWK1iHpVqZWNwA1a4AeBoprxuswzPp5Nbr5MTyx8MoI54P7l5SemZZnar8Uo/wCsY/ZSfye9Y/S83/0HxS4dtHyhk/l/AkravSssnxS6sFsthwRxljDrrp2k5+C6PG6TFJ3dJXFpr47iNgsnRjdI9xBkw0qAM+JyFQ3wCvcyl/h7MaS0eNQy7toxXOKT+T+5eenpmWVf45TNjLnbbbQ+SdhwjQH88gF3+Bx5xY9WT0rqG5/Uyyfsgr0RH4SeGa2nswsR+TieYjmMNKNPEGp8fFcDqHAvky91EGTHMz4Zu0X8HNI3Umf1NeHFVKdOz0tFoaRinb0e5rTJPZoiGMdk0nG5zSHNILTkDXML0du+1Y8b/wA/lZ86Xdiic1vyjsTiSTwArwaOACkpWYjzO2YSFICAgICAg4IQRLRdkT+vG0+CDoZcNnBqIm+SwJ8MDWCjWgdwWR2ICDpmszH9doPeEEJ9w2c6xN8lgdtnumFnVjaPBBNAWRygiy3fG41cxpPMhB8foqH9m3yTY5F1w/s2+SCTHC1vVAHcEHL2AihFQUET9Fw/s2+SwO+z2ZjOo0N7gsjuQdU0DXijwCO1BH/RUP7NvkgkwwtYKNAA7EHYgICAgICAgICAgICAgICAgICAgICAgICAgICAgICAgICAgICAgICAgICAgICAg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51520" y="2924944"/>
            <a:ext cx="5328592" cy="3353093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dirty="0"/>
              <a:t>Odczyt i interpretacja danych pozyskiwanych z sensorów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endParaRPr lang="pl-PL" dirty="0"/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dirty="0"/>
              <a:t>Detekcja i rozpoznawanie obiektów scen wizyjnych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endParaRPr lang="pl-PL" altLang="pl-PL" dirty="0"/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05E21ED-3586-41A4-BE88-BB979A936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855754"/>
            <a:ext cx="6924675" cy="1381125"/>
          </a:xfrm>
          <a:prstGeom prst="rect">
            <a:avLst/>
          </a:prstGeom>
        </p:spPr>
      </p:pic>
      <p:pic>
        <p:nvPicPr>
          <p:cNvPr id="12290" name="Picture 2" descr="An Deep Learning SOC in FD-SOI 28nm for Intelligent Embedded Systems">
            <a:extLst>
              <a:ext uri="{FF2B5EF4-FFF2-40B4-BE49-F238E27FC236}">
                <a16:creationId xmlns:a16="http://schemas.microsoft.com/office/drawing/2014/main" id="{17DCDE6D-D296-434A-A2A7-F89F27C7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2877465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65D3D69-C360-4B08-AB96-E313174F4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013" y="4869160"/>
            <a:ext cx="2063317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2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44624"/>
            <a:ext cx="842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3000" dirty="0">
                <a:solidFill>
                  <a:srgbClr val="FFFFFF"/>
                </a:solidFill>
              </a:rPr>
              <a:t>Tematyka prac dyplomowych</a:t>
            </a:r>
          </a:p>
        </p:txBody>
      </p:sp>
      <p:sp>
        <p:nvSpPr>
          <p:cNvPr id="3" name="Symbol zastępczy zawartości 3"/>
          <p:cNvSpPr txBox="1">
            <a:spLocks/>
          </p:cNvSpPr>
          <p:nvPr/>
        </p:nvSpPr>
        <p:spPr>
          <a:xfrm>
            <a:off x="161925" y="720105"/>
            <a:ext cx="8837613" cy="6237287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1. Systemy sztucznej inteligencji: programowanie gry w szachy, wspomaganie decyzji inwestycyjnych na giełdzie, wykrywanie plagiatów.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2. Algorytmy przetwarzania, kompresji i analizy obrazów w medycynie, przemyśle i edukacji.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3. Wspomaganie procesu programowania i zarządzanie oprogramowaniem.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4. Przetwarzanie informacji tekstowej przy użyciu języków skryptowych.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5. Programowanie systemowe w Windows.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6. Wykorzystanie procesorów wielordzeniowych, testy procesorów AMD i Intel.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7. Programowanie grafiki, technologie </a:t>
            </a:r>
            <a:r>
              <a:rPr lang="pl-PL" altLang="pl-PL" dirty="0" err="1">
                <a:solidFill>
                  <a:srgbClr val="000000"/>
                </a:solidFill>
              </a:rPr>
              <a:t>NVidia</a:t>
            </a:r>
            <a:r>
              <a:rPr lang="pl-PL" altLang="pl-PL" dirty="0">
                <a:solidFill>
                  <a:srgbClr val="000000"/>
                </a:solidFill>
              </a:rPr>
              <a:t> CUDA i </a:t>
            </a:r>
            <a:r>
              <a:rPr lang="pl-PL" altLang="pl-PL" dirty="0" err="1">
                <a:solidFill>
                  <a:srgbClr val="000000"/>
                </a:solidFill>
              </a:rPr>
              <a:t>OpenCL</a:t>
            </a:r>
            <a:r>
              <a:rPr lang="pl-PL" altLang="pl-PL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8. Aplikacje webowe w zastosowaniach komercyjnych, edukacyjnych, naukowych.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9. Nowoczesne technologie programowania aplikacji WWW: J2EE, .NET, systemy CMS.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10. Programowanie metod numerycznych w tomografii.</a:t>
            </a:r>
          </a:p>
          <a:p>
            <a:pPr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11. Bazy danych: Integracja systemów relacyjnych i obiektowych, współczesne tendencje i koncepcje baz danych, rozproszone bazy danych, hurtownie danych, systemy OLAP.</a:t>
            </a:r>
          </a:p>
        </p:txBody>
      </p:sp>
    </p:spTree>
    <p:extLst>
      <p:ext uri="{BB962C8B-B14F-4D97-AF65-F5344CB8AC3E}">
        <p14:creationId xmlns:p14="http://schemas.microsoft.com/office/powerpoint/2010/main" val="154815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0" y="9525"/>
            <a:ext cx="8428038" cy="549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3000" dirty="0">
                <a:solidFill>
                  <a:srgbClr val="FFFFFF"/>
                </a:solidFill>
              </a:rPr>
              <a:t>Wykładowcy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251520" y="620688"/>
            <a:ext cx="8435975" cy="56886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prof. dr hab. inż. Krzysztof Ślot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hab. Szymon Grabowski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hab. inż. Andrzej Romanowski</a:t>
            </a:r>
          </a:p>
          <a:p>
            <a:pPr eaLnBrk="1" hangingPunct="1">
              <a:spcBef>
                <a:spcPts val="600"/>
              </a:spcBef>
            </a:pPr>
            <a:r>
              <a:rPr lang="de-DE" altLang="pl-PL" dirty="0" err="1">
                <a:solidFill>
                  <a:srgbClr val="000000"/>
                </a:solidFill>
              </a:rPr>
              <a:t>dr</a:t>
            </a:r>
            <a:r>
              <a:rPr lang="de-DE" altLang="pl-PL" dirty="0">
                <a:solidFill>
                  <a:srgbClr val="000000"/>
                </a:solidFill>
              </a:rPr>
              <a:t> hab. </a:t>
            </a:r>
            <a:r>
              <a:rPr lang="de-DE" altLang="pl-PL" dirty="0" err="1">
                <a:solidFill>
                  <a:srgbClr val="000000"/>
                </a:solidFill>
              </a:rPr>
              <a:t>inż</a:t>
            </a:r>
            <a:r>
              <a:rPr lang="de-DE" altLang="pl-PL" dirty="0">
                <a:solidFill>
                  <a:srgbClr val="000000"/>
                </a:solidFill>
              </a:rPr>
              <a:t>. Volodymyr </a:t>
            </a:r>
            <a:r>
              <a:rPr lang="de-DE" altLang="pl-PL" dirty="0" err="1">
                <a:solidFill>
                  <a:srgbClr val="000000"/>
                </a:solidFill>
              </a:rPr>
              <a:t>Mosorov</a:t>
            </a:r>
            <a:endParaRPr lang="pl-PL" altLang="pl-PL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hab. inż. Radosław </a:t>
            </a:r>
            <a:r>
              <a:rPr lang="pl-PL" altLang="pl-PL" dirty="0" err="1">
                <a:solidFill>
                  <a:srgbClr val="000000"/>
                </a:solidFill>
              </a:rPr>
              <a:t>Wajman</a:t>
            </a:r>
            <a:endParaRPr lang="pl-PL" altLang="pl-PL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pl-PL" altLang="pl-PL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inż. Radosław Adamus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inż. Wojciech Bieniecki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inż. Piotr Duch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inż. Tomasz Jaworski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inż. Paweł Kapusta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inż. Tomasz Kowalski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inż. Michał Majchrowicz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inż. Grzegorz Rybak</a:t>
            </a:r>
          </a:p>
          <a:p>
            <a:pPr eaLnBrk="1" hangingPunct="1">
              <a:spcBef>
                <a:spcPts val="6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dr Joanna Sekulska-Nalewajko</a:t>
            </a:r>
          </a:p>
          <a:p>
            <a:pPr eaLnBrk="1" hangingPunct="1">
              <a:spcBef>
                <a:spcPts val="600"/>
              </a:spcBef>
            </a:pPr>
            <a:endParaRPr lang="pl-PL" altLang="pl-PL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pl-PL" altLang="pl-PL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pl-PL" altLang="pl-PL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pl-PL" altLang="pl-PL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endParaRPr lang="pl-PL" altLang="pl-PL" sz="1050" dirty="0">
              <a:solidFill>
                <a:srgbClr val="000000"/>
              </a:solidFill>
            </a:endParaRPr>
          </a:p>
        </p:txBody>
      </p:sp>
      <p:pic>
        <p:nvPicPr>
          <p:cNvPr id="9220" name="Picture 5" descr="http://t2.gstatic.com/images?q=tbn:ANd9GcS_KjyoRyGPJZgU9e-0pbfzBlEUV-XgK3-QKIGafyJdStIiWLn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581025"/>
            <a:ext cx="3706812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http://idajones.files.wordpress.com/2012/03/students-sleep-in-class-18.jpg?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>
            <a:fillRect/>
          </a:stretch>
        </p:blipFill>
        <p:spPr bwMode="auto">
          <a:xfrm>
            <a:off x="5295900" y="3933825"/>
            <a:ext cx="38179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28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9525"/>
            <a:ext cx="8428038" cy="549275"/>
          </a:xfrm>
          <a:prstGeom prst="rect">
            <a:avLst/>
          </a:prstGeom>
        </p:spPr>
        <p:txBody>
          <a:bodyPr/>
          <a:lstStyle/>
          <a:p>
            <a:pPr eaLnBrk="0" hangingPunct="0"/>
            <a:r>
              <a:rPr lang="pl-PL" altLang="pl-PL" sz="3000">
                <a:solidFill>
                  <a:srgbClr val="FFFFFF"/>
                </a:solidFill>
              </a:rPr>
              <a:t>Inżynieria Oprogramowania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47725" y="669925"/>
            <a:ext cx="8837613" cy="6350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pl-PL" kern="0" dirty="0"/>
              <a:t>Proces ukierunkowany na wytworzenie oprogramowania</a:t>
            </a:r>
          </a:p>
        </p:txBody>
      </p:sp>
      <p:sp>
        <p:nvSpPr>
          <p:cNvPr id="6" name="Strzałka w prawo 5"/>
          <p:cNvSpPr/>
          <p:nvPr/>
        </p:nvSpPr>
        <p:spPr bwMode="auto">
          <a:xfrm rot="5400000">
            <a:off x="2875271" y="1712607"/>
            <a:ext cx="840757" cy="431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103" name="pole tekstowe 5"/>
          <p:cNvSpPr txBox="1">
            <a:spLocks noChangeArrowheads="1"/>
          </p:cNvSpPr>
          <p:nvPr/>
        </p:nvSpPr>
        <p:spPr bwMode="auto">
          <a:xfrm>
            <a:off x="3511550" y="1643063"/>
            <a:ext cx="5127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400">
                <a:solidFill>
                  <a:srgbClr val="00B0F0"/>
                </a:solidFill>
              </a:rPr>
              <a:t>Co?</a:t>
            </a:r>
            <a:endParaRPr lang="pl-PL" altLang="pl-PL">
              <a:solidFill>
                <a:srgbClr val="00B0F0"/>
              </a:solidFill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2574925" y="2564904"/>
            <a:ext cx="1512888" cy="3603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l-PL" dirty="0">
                <a:latin typeface="Arial" charset="0"/>
                <a:ea typeface="宋体" charset="-122"/>
                <a:cs typeface="Arial" charset="0"/>
              </a:rPr>
              <a:t>Wymagania</a:t>
            </a:r>
          </a:p>
        </p:txBody>
      </p:sp>
      <p:sp>
        <p:nvSpPr>
          <p:cNvPr id="4105" name="Nawias klamrowy zamykający 8"/>
          <p:cNvSpPr>
            <a:spLocks/>
          </p:cNvSpPr>
          <p:nvPr/>
        </p:nvSpPr>
        <p:spPr bwMode="auto">
          <a:xfrm rot="5400000">
            <a:off x="2795587" y="265113"/>
            <a:ext cx="360363" cy="2097088"/>
          </a:xfrm>
          <a:prstGeom prst="rightBrace">
            <a:avLst>
              <a:gd name="adj1" fmla="val 8325"/>
              <a:gd name="adj2" fmla="val 382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0" name="Strzałka w prawo 9"/>
          <p:cNvSpPr/>
          <p:nvPr/>
        </p:nvSpPr>
        <p:spPr bwMode="auto">
          <a:xfrm rot="5400000">
            <a:off x="848826" y="1702287"/>
            <a:ext cx="861398" cy="431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107" name="pole tekstowe 10"/>
          <p:cNvSpPr txBox="1">
            <a:spLocks noChangeArrowheads="1"/>
          </p:cNvSpPr>
          <p:nvPr/>
        </p:nvSpPr>
        <p:spPr bwMode="auto">
          <a:xfrm>
            <a:off x="1439863" y="1509713"/>
            <a:ext cx="732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400" dirty="0">
                <a:solidFill>
                  <a:srgbClr val="00B0F0"/>
                </a:solidFill>
              </a:rPr>
              <a:t>Kto?</a:t>
            </a:r>
          </a:p>
          <a:p>
            <a:r>
              <a:rPr lang="pl-PL" altLang="pl-PL" sz="1400" dirty="0">
                <a:solidFill>
                  <a:srgbClr val="00B0F0"/>
                </a:solidFill>
              </a:rPr>
              <a:t>Kiedy?</a:t>
            </a:r>
          </a:p>
        </p:txBody>
      </p:sp>
      <p:sp>
        <p:nvSpPr>
          <p:cNvPr id="4108" name="Nawias klamrowy zamykający 11"/>
          <p:cNvSpPr>
            <a:spLocks/>
          </p:cNvSpPr>
          <p:nvPr/>
        </p:nvSpPr>
        <p:spPr bwMode="auto">
          <a:xfrm rot="5400000">
            <a:off x="1255712" y="831851"/>
            <a:ext cx="358775" cy="946150"/>
          </a:xfrm>
          <a:prstGeom prst="rightBrace">
            <a:avLst>
              <a:gd name="adj1" fmla="val 8375"/>
              <a:gd name="adj2" fmla="val 612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3" name="Prostokąt 12"/>
          <p:cNvSpPr/>
          <p:nvPr/>
        </p:nvSpPr>
        <p:spPr bwMode="auto">
          <a:xfrm>
            <a:off x="179388" y="2564904"/>
            <a:ext cx="1255712" cy="3968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l-PL" dirty="0">
                <a:latin typeface="Arial" charset="0"/>
                <a:ea typeface="宋体" charset="-122"/>
                <a:cs typeface="Arial" charset="0"/>
              </a:rPr>
              <a:t>Metodyka</a:t>
            </a:r>
          </a:p>
        </p:txBody>
      </p:sp>
      <p:sp>
        <p:nvSpPr>
          <p:cNvPr id="14" name="Strzałka w prawo 13"/>
          <p:cNvSpPr/>
          <p:nvPr/>
        </p:nvSpPr>
        <p:spPr bwMode="auto">
          <a:xfrm rot="5400000">
            <a:off x="6120123" y="1664981"/>
            <a:ext cx="936004" cy="431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111" name="pole tekstowe 14"/>
          <p:cNvSpPr txBox="1">
            <a:spLocks noChangeArrowheads="1"/>
          </p:cNvSpPr>
          <p:nvPr/>
        </p:nvSpPr>
        <p:spPr bwMode="auto">
          <a:xfrm>
            <a:off x="6916738" y="1508125"/>
            <a:ext cx="1400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400">
                <a:solidFill>
                  <a:srgbClr val="00B0F0"/>
                </a:solidFill>
              </a:rPr>
              <a:t>W jaki sposób?</a:t>
            </a:r>
            <a:endParaRPr lang="pl-PL" altLang="pl-PL">
              <a:solidFill>
                <a:srgbClr val="00B0F0"/>
              </a:solidFill>
            </a:endParaRPr>
          </a:p>
        </p:txBody>
      </p:sp>
      <p:sp>
        <p:nvSpPr>
          <p:cNvPr id="16" name="Prostokąt 15"/>
          <p:cNvSpPr/>
          <p:nvPr/>
        </p:nvSpPr>
        <p:spPr bwMode="auto">
          <a:xfrm>
            <a:off x="6172200" y="2636912"/>
            <a:ext cx="1063625" cy="3603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l-PL" dirty="0">
                <a:latin typeface="Arial" charset="0"/>
                <a:ea typeface="宋体" charset="-122"/>
                <a:cs typeface="Arial" charset="0"/>
              </a:rPr>
              <a:t>Projekt</a:t>
            </a:r>
          </a:p>
        </p:txBody>
      </p:sp>
      <p:sp>
        <p:nvSpPr>
          <p:cNvPr id="4113" name="Nawias klamrowy zamykający 16"/>
          <p:cNvSpPr>
            <a:spLocks/>
          </p:cNvSpPr>
          <p:nvPr/>
        </p:nvSpPr>
        <p:spPr bwMode="auto">
          <a:xfrm rot="5400000">
            <a:off x="6355557" y="-783431"/>
            <a:ext cx="341312" cy="4051300"/>
          </a:xfrm>
          <a:prstGeom prst="rightBrace">
            <a:avLst>
              <a:gd name="adj1" fmla="val 8298"/>
              <a:gd name="adj2" fmla="val 5438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8" name="Strzałka w prawo 17"/>
          <p:cNvSpPr/>
          <p:nvPr/>
        </p:nvSpPr>
        <p:spPr bwMode="auto">
          <a:xfrm rot="3716942">
            <a:off x="982510" y="4617068"/>
            <a:ext cx="468313" cy="21113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20" name="Prostokąt 19"/>
          <p:cNvSpPr/>
          <p:nvPr/>
        </p:nvSpPr>
        <p:spPr bwMode="auto">
          <a:xfrm>
            <a:off x="3924300" y="3068960"/>
            <a:ext cx="1584325" cy="36036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l-PL" dirty="0">
                <a:latin typeface="Arial" charset="0"/>
                <a:ea typeface="宋体" charset="-122"/>
                <a:cs typeface="Arial" charset="0"/>
              </a:rPr>
              <a:t>Modelowanie</a:t>
            </a:r>
          </a:p>
        </p:txBody>
      </p:sp>
      <p:sp>
        <p:nvSpPr>
          <p:cNvPr id="21" name="Strzałka w prawo 20"/>
          <p:cNvSpPr/>
          <p:nvPr/>
        </p:nvSpPr>
        <p:spPr bwMode="auto">
          <a:xfrm rot="5400000">
            <a:off x="2752725" y="3540002"/>
            <a:ext cx="869950" cy="2159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23" name="Prostokąt 22"/>
          <p:cNvSpPr/>
          <p:nvPr/>
        </p:nvSpPr>
        <p:spPr bwMode="auto">
          <a:xfrm>
            <a:off x="6780213" y="3068960"/>
            <a:ext cx="1679575" cy="39687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l-PL" dirty="0">
                <a:latin typeface="Arial" charset="0"/>
                <a:ea typeface="宋体" charset="-122"/>
                <a:cs typeface="Arial" charset="0"/>
              </a:rPr>
              <a:t>Implementacja</a:t>
            </a:r>
          </a:p>
        </p:txBody>
      </p:sp>
      <p:sp>
        <p:nvSpPr>
          <p:cNvPr id="24" name="Strzałka w prawo 23"/>
          <p:cNvSpPr/>
          <p:nvPr/>
        </p:nvSpPr>
        <p:spPr bwMode="auto">
          <a:xfrm rot="5400000">
            <a:off x="4121943" y="3735165"/>
            <a:ext cx="684213" cy="2159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26" name="Strzałka w prawo 25"/>
          <p:cNvSpPr/>
          <p:nvPr/>
        </p:nvSpPr>
        <p:spPr bwMode="auto">
          <a:xfrm rot="5400000">
            <a:off x="6022181" y="3663157"/>
            <a:ext cx="684213" cy="2159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29" name="Prostokąt 28"/>
          <p:cNvSpPr/>
          <p:nvPr/>
        </p:nvSpPr>
        <p:spPr bwMode="auto">
          <a:xfrm>
            <a:off x="619125" y="3068960"/>
            <a:ext cx="1000125" cy="36988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altLang="pl-PL">
                <a:cs typeface="Arial" pitchFamily="34" charset="0"/>
              </a:rPr>
              <a:t>Zespół</a:t>
            </a:r>
          </a:p>
        </p:txBody>
      </p:sp>
      <p:sp>
        <p:nvSpPr>
          <p:cNvPr id="30" name="Prostokąt 29"/>
          <p:cNvSpPr/>
          <p:nvPr/>
        </p:nvSpPr>
        <p:spPr bwMode="auto">
          <a:xfrm>
            <a:off x="836613" y="3573016"/>
            <a:ext cx="1503362" cy="3429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altLang="pl-PL" dirty="0">
                <a:cs typeface="Arial" pitchFamily="34" charset="0"/>
              </a:rPr>
              <a:t>Narzędzia</a:t>
            </a:r>
          </a:p>
        </p:txBody>
      </p:sp>
      <p:sp>
        <p:nvSpPr>
          <p:cNvPr id="33" name="Strzałka w prawo 32"/>
          <p:cNvSpPr/>
          <p:nvPr/>
        </p:nvSpPr>
        <p:spPr bwMode="auto">
          <a:xfrm rot="7232099">
            <a:off x="7576275" y="4595040"/>
            <a:ext cx="450205" cy="215901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0" name="Prostokąt 39"/>
          <p:cNvSpPr/>
          <p:nvPr/>
        </p:nvSpPr>
        <p:spPr bwMode="auto">
          <a:xfrm>
            <a:off x="7129462" y="3573016"/>
            <a:ext cx="1546994" cy="3603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l-PL" dirty="0">
                <a:latin typeface="Arial" charset="0"/>
                <a:ea typeface="宋体" charset="-122"/>
                <a:cs typeface="Arial" charset="0"/>
              </a:rPr>
              <a:t>Testowanie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7117556" cy="19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rostokąt 26">
            <a:extLst>
              <a:ext uri="{FF2B5EF4-FFF2-40B4-BE49-F238E27FC236}">
                <a16:creationId xmlns:a16="http://schemas.microsoft.com/office/drawing/2014/main" id="{3549278B-1DC1-4CF7-9621-F5243ADF6125}"/>
              </a:ext>
            </a:extLst>
          </p:cNvPr>
          <p:cNvSpPr/>
          <p:nvPr/>
        </p:nvSpPr>
        <p:spPr bwMode="auto">
          <a:xfrm>
            <a:off x="7256088" y="4034320"/>
            <a:ext cx="1546994" cy="36036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l-PL" dirty="0">
                <a:latin typeface="Arial" charset="0"/>
                <a:ea typeface="宋体" charset="-122"/>
                <a:cs typeface="Arial" charset="0"/>
              </a:rPr>
              <a:t>Wdrażanie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03" grpId="0"/>
      <p:bldP spid="8" grpId="0" animBg="1"/>
      <p:bldP spid="4105" grpId="0" animBg="1"/>
      <p:bldP spid="10" grpId="0" animBg="1"/>
      <p:bldP spid="4107" grpId="0"/>
      <p:bldP spid="4108" grpId="0" animBg="1"/>
      <p:bldP spid="13" grpId="0" animBg="1"/>
      <p:bldP spid="14" grpId="0" animBg="1"/>
      <p:bldP spid="4111" grpId="0"/>
      <p:bldP spid="16" grpId="0" animBg="1"/>
      <p:bldP spid="4113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9" grpId="0" animBg="1"/>
      <p:bldP spid="30" grpId="0" animBg="1"/>
      <p:bldP spid="33" grpId="0" animBg="1"/>
      <p:bldP spid="40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9525"/>
            <a:ext cx="8428038" cy="549275"/>
          </a:xfrm>
          <a:prstGeom prst="rect">
            <a:avLst/>
          </a:prstGeom>
        </p:spPr>
        <p:txBody>
          <a:bodyPr/>
          <a:lstStyle/>
          <a:p>
            <a:pPr eaLnBrk="0" hangingPunct="0"/>
            <a:r>
              <a:rPr lang="pl-PL" altLang="pl-PL" sz="3000">
                <a:solidFill>
                  <a:srgbClr val="FFFFFF"/>
                </a:solidFill>
              </a:rPr>
              <a:t>Inżynieria Oprogramowania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47725" y="669925"/>
            <a:ext cx="8837613" cy="6350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pl-PL" kern="0" dirty="0"/>
              <a:t>Proces ukierunkowany na wytworzenie oprogramowania</a:t>
            </a:r>
          </a:p>
        </p:txBody>
      </p:sp>
      <p:sp>
        <p:nvSpPr>
          <p:cNvPr id="6" name="Strzałka w prawo 5"/>
          <p:cNvSpPr/>
          <p:nvPr/>
        </p:nvSpPr>
        <p:spPr bwMode="auto">
          <a:xfrm rot="5400000">
            <a:off x="2731257" y="1856622"/>
            <a:ext cx="1128785" cy="431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103" name="pole tekstowe 5"/>
          <p:cNvSpPr txBox="1">
            <a:spLocks noChangeArrowheads="1"/>
          </p:cNvSpPr>
          <p:nvPr/>
        </p:nvSpPr>
        <p:spPr bwMode="auto">
          <a:xfrm>
            <a:off x="3511550" y="1643063"/>
            <a:ext cx="5127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400">
                <a:solidFill>
                  <a:srgbClr val="00B0F0"/>
                </a:solidFill>
              </a:rPr>
              <a:t>Co?</a:t>
            </a:r>
            <a:endParaRPr lang="pl-PL" altLang="pl-PL">
              <a:solidFill>
                <a:srgbClr val="00B0F0"/>
              </a:solidFill>
            </a:endParaRPr>
          </a:p>
        </p:txBody>
      </p:sp>
      <p:sp>
        <p:nvSpPr>
          <p:cNvPr id="4105" name="Nawias klamrowy zamykający 8"/>
          <p:cNvSpPr>
            <a:spLocks/>
          </p:cNvSpPr>
          <p:nvPr/>
        </p:nvSpPr>
        <p:spPr bwMode="auto">
          <a:xfrm rot="5400000">
            <a:off x="2795587" y="265113"/>
            <a:ext cx="360363" cy="2097088"/>
          </a:xfrm>
          <a:prstGeom prst="rightBrace">
            <a:avLst>
              <a:gd name="adj1" fmla="val 8325"/>
              <a:gd name="adj2" fmla="val 382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0" name="Strzałka w prawo 9"/>
          <p:cNvSpPr/>
          <p:nvPr/>
        </p:nvSpPr>
        <p:spPr bwMode="auto">
          <a:xfrm rot="5400000">
            <a:off x="704811" y="1846301"/>
            <a:ext cx="1149427" cy="431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107" name="pole tekstowe 10"/>
          <p:cNvSpPr txBox="1">
            <a:spLocks noChangeArrowheads="1"/>
          </p:cNvSpPr>
          <p:nvPr/>
        </p:nvSpPr>
        <p:spPr bwMode="auto">
          <a:xfrm>
            <a:off x="1439863" y="1509713"/>
            <a:ext cx="732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400" dirty="0">
                <a:solidFill>
                  <a:srgbClr val="00B0F0"/>
                </a:solidFill>
              </a:rPr>
              <a:t>Kto?</a:t>
            </a:r>
          </a:p>
          <a:p>
            <a:r>
              <a:rPr lang="pl-PL" altLang="pl-PL" sz="1400" dirty="0">
                <a:solidFill>
                  <a:srgbClr val="00B0F0"/>
                </a:solidFill>
              </a:rPr>
              <a:t>Kiedy?</a:t>
            </a:r>
          </a:p>
        </p:txBody>
      </p:sp>
      <p:sp>
        <p:nvSpPr>
          <p:cNvPr id="4108" name="Nawias klamrowy zamykający 11"/>
          <p:cNvSpPr>
            <a:spLocks/>
          </p:cNvSpPr>
          <p:nvPr/>
        </p:nvSpPr>
        <p:spPr bwMode="auto">
          <a:xfrm rot="5400000">
            <a:off x="1255712" y="831851"/>
            <a:ext cx="358775" cy="946150"/>
          </a:xfrm>
          <a:prstGeom prst="rightBrace">
            <a:avLst>
              <a:gd name="adj1" fmla="val 8375"/>
              <a:gd name="adj2" fmla="val 612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>
              <a:cs typeface="Arial" pitchFamily="34" charset="0"/>
            </a:endParaRPr>
          </a:p>
        </p:txBody>
      </p:sp>
      <p:sp>
        <p:nvSpPr>
          <p:cNvPr id="14" name="Strzałka w prawo 13"/>
          <p:cNvSpPr/>
          <p:nvPr/>
        </p:nvSpPr>
        <p:spPr bwMode="auto">
          <a:xfrm rot="5400000">
            <a:off x="5940104" y="1844999"/>
            <a:ext cx="1296041" cy="4318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l-PL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4111" name="pole tekstowe 14"/>
          <p:cNvSpPr txBox="1">
            <a:spLocks noChangeArrowheads="1"/>
          </p:cNvSpPr>
          <p:nvPr/>
        </p:nvSpPr>
        <p:spPr bwMode="auto">
          <a:xfrm>
            <a:off x="6916738" y="1508125"/>
            <a:ext cx="1400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400">
                <a:solidFill>
                  <a:srgbClr val="00B0F0"/>
                </a:solidFill>
              </a:rPr>
              <a:t>W jaki sposób?</a:t>
            </a:r>
            <a:endParaRPr lang="pl-PL" altLang="pl-PL">
              <a:solidFill>
                <a:srgbClr val="00B0F0"/>
              </a:solidFill>
            </a:endParaRPr>
          </a:p>
        </p:txBody>
      </p:sp>
      <p:sp>
        <p:nvSpPr>
          <p:cNvPr id="4113" name="Nawias klamrowy zamykający 16"/>
          <p:cNvSpPr>
            <a:spLocks/>
          </p:cNvSpPr>
          <p:nvPr/>
        </p:nvSpPr>
        <p:spPr bwMode="auto">
          <a:xfrm rot="5400000">
            <a:off x="6355557" y="-783431"/>
            <a:ext cx="341312" cy="4051300"/>
          </a:xfrm>
          <a:prstGeom prst="rightBrace">
            <a:avLst>
              <a:gd name="adj1" fmla="val 8298"/>
              <a:gd name="adj2" fmla="val 5438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l-PL" altLang="pl-PL">
              <a:cs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2712"/>
            <a:ext cx="7117556" cy="19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4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03" grpId="0"/>
      <p:bldP spid="4105" grpId="0" animBg="1"/>
      <p:bldP spid="10" grpId="0" animBg="1"/>
      <p:bldP spid="4107" grpId="0"/>
      <p:bldP spid="4108" grpId="0" animBg="1"/>
      <p:bldP spid="14" grpId="0" animBg="1"/>
      <p:bldP spid="4111" grpId="0"/>
      <p:bldP spid="4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0163" y="581025"/>
            <a:ext cx="4360862" cy="40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000" dirty="0">
              <a:solidFill>
                <a:srgbClr val="003E8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84" y="3573016"/>
            <a:ext cx="14589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" y="-595"/>
            <a:ext cx="493204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3000" dirty="0">
                <a:solidFill>
                  <a:srgbClr val="FFFFFF"/>
                </a:solidFill>
              </a:rPr>
              <a:t>Inżynieria oprogramowania</a:t>
            </a:r>
            <a:endParaRPr lang="pl-PL" altLang="pl-PL" sz="3000" baseline="-25000" dirty="0">
              <a:solidFill>
                <a:srgbClr val="FFFFFF"/>
              </a:solidFill>
            </a:endParaRP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29272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79512" y="3429000"/>
            <a:ext cx="6192688" cy="2952328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sz="2000" dirty="0"/>
              <a:t>Metodyki zwinne (ang. </a:t>
            </a:r>
            <a:r>
              <a:rPr lang="pl-PL" altLang="pl-PL" sz="2000" i="1" dirty="0"/>
              <a:t>agile</a:t>
            </a:r>
            <a:r>
              <a:rPr lang="pl-PL" altLang="pl-PL" sz="2000" dirty="0"/>
              <a:t>) i tradycyjne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sz="2000" dirty="0"/>
              <a:t>O</a:t>
            </a:r>
            <a:r>
              <a:rPr lang="en-GB" altLang="pl-PL" sz="2000" dirty="0"/>
              <a:t>d </a:t>
            </a:r>
            <a:r>
              <a:rPr lang="pl-PL" altLang="pl-PL" sz="2000" dirty="0"/>
              <a:t>idei</a:t>
            </a:r>
            <a:r>
              <a:rPr lang="en-GB" altLang="pl-PL" sz="2000" dirty="0"/>
              <a:t> do </a:t>
            </a:r>
            <a:r>
              <a:rPr lang="en-GB" altLang="pl-PL" sz="2000" dirty="0" err="1"/>
              <a:t>wdrożenia</a:t>
            </a:r>
            <a:r>
              <a:rPr lang="en-GB" altLang="pl-PL" sz="2000" dirty="0"/>
              <a:t>/</a:t>
            </a:r>
            <a:r>
              <a:rPr lang="en-GB" altLang="pl-PL" sz="2000" dirty="0" err="1"/>
              <a:t>dystrybucji</a:t>
            </a:r>
            <a:endParaRPr lang="pl-PL" altLang="pl-PL" sz="2000" dirty="0"/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sz="2000" dirty="0"/>
              <a:t>Wersjonowanie, budowanie, zarządzanie zmianą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pl-PL" altLang="pl-PL" sz="2000" dirty="0"/>
              <a:t>     i wydaniami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sz="2000" dirty="0"/>
              <a:t>Pozyskiwanie, analiza, specyfikacja, wymagań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sz="2000" dirty="0"/>
              <a:t>Modelowanie UML, Wzorce projektowe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sz="2000" dirty="0"/>
              <a:t>Architektura usługowa, </a:t>
            </a:r>
            <a:r>
              <a:rPr lang="pl-PL" altLang="pl-PL" sz="2000" dirty="0" err="1"/>
              <a:t>mikroserwisy</a:t>
            </a:r>
            <a:r>
              <a:rPr lang="pl-PL" altLang="pl-PL" sz="2000" dirty="0"/>
              <a:t>, aplikacje webowe 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endParaRPr lang="pl-PL" altLang="pl-PL" sz="2000" dirty="0"/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endParaRPr lang="pl-PL" altLang="pl-PL" sz="2000" dirty="0"/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endParaRPr lang="en-GB" altLang="pl-PL" dirty="0"/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454785" y="44624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2400" baseline="-25000" dirty="0">
                <a:solidFill>
                  <a:srgbClr val="FFFFFF"/>
                </a:solidFill>
              </a:rPr>
              <a:t>blok dyplomowania</a:t>
            </a:r>
            <a:endParaRPr lang="pl-PL" sz="2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E8C180F-E412-4E5F-A207-5A5245937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2" y="522754"/>
            <a:ext cx="8124825" cy="30099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4E8C180-416B-4933-B810-50513E41C08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0915" y="4653136"/>
            <a:ext cx="2146669" cy="15430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79388" y="870793"/>
            <a:ext cx="84328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30213" indent="-323850"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marL="862013"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00125" algn="l"/>
                <a:tab pos="1914525" algn="l"/>
                <a:tab pos="2828925" algn="l"/>
                <a:tab pos="3743325" algn="l"/>
                <a:tab pos="4657725" algn="l"/>
                <a:tab pos="5572125" algn="l"/>
                <a:tab pos="6486525" algn="l"/>
                <a:tab pos="7400925" algn="l"/>
                <a:tab pos="8315325" algn="l"/>
                <a:tab pos="9229725" algn="l"/>
                <a:tab pos="10144125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pl-PL" sz="2000" dirty="0" err="1">
                <a:solidFill>
                  <a:srgbClr val="000000"/>
                </a:solidFill>
              </a:rPr>
              <a:t>Znajomość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współczesnych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języków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programowania</a:t>
            </a:r>
            <a:endParaRPr lang="pl-PL" altLang="pl-PL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GB" altLang="pl-PL" dirty="0">
              <a:solidFill>
                <a:srgbClr val="000000"/>
              </a:solidFill>
            </a:endParaRPr>
          </a:p>
          <a:p>
            <a:pPr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2000" dirty="0">
                <a:solidFill>
                  <a:srgbClr val="000000"/>
                </a:solidFill>
              </a:rPr>
              <a:t>Rozwijanie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aplikacji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internetowych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i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rozproszonych</a:t>
            </a:r>
            <a:r>
              <a:rPr lang="pl-PL" altLang="pl-PL" sz="2000" dirty="0">
                <a:solidFill>
                  <a:srgbClr val="000000"/>
                </a:solidFill>
              </a:rPr>
              <a:t> (np. </a:t>
            </a:r>
            <a:r>
              <a:rPr lang="pl-PL" altLang="pl-PL" sz="2000" dirty="0" err="1">
                <a:solidFill>
                  <a:srgbClr val="000000"/>
                </a:solidFill>
              </a:rPr>
              <a:t>mikroserwisy</a:t>
            </a:r>
            <a:r>
              <a:rPr lang="pl-PL" altLang="pl-PL" sz="2000" dirty="0">
                <a:solidFill>
                  <a:srgbClr val="000000"/>
                </a:solidFill>
              </a:rPr>
              <a:t>)</a:t>
            </a:r>
          </a:p>
          <a:p>
            <a:pPr marL="106363" indent="0" eaLnBrk="1" hangingPunct="1">
              <a:lnSpc>
                <a:spcPct val="76000"/>
              </a:lnSpc>
              <a:spcBef>
                <a:spcPts val="600"/>
              </a:spcBef>
            </a:pPr>
            <a:endParaRPr lang="en-GB" altLang="pl-PL" dirty="0">
              <a:solidFill>
                <a:srgbClr val="000000"/>
              </a:solidFill>
            </a:endParaRPr>
          </a:p>
          <a:p>
            <a:pPr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pl-PL" sz="2000" dirty="0" err="1">
                <a:solidFill>
                  <a:srgbClr val="000000"/>
                </a:solidFill>
              </a:rPr>
              <a:t>Pozyskiwanie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pl-PL" altLang="pl-PL" sz="2000" dirty="0">
                <a:solidFill>
                  <a:srgbClr val="000000"/>
                </a:solidFill>
              </a:rPr>
              <a:t>i analizowanie </a:t>
            </a:r>
            <a:r>
              <a:rPr lang="en-GB" altLang="pl-PL" sz="2000" dirty="0" err="1">
                <a:solidFill>
                  <a:srgbClr val="000000"/>
                </a:solidFill>
              </a:rPr>
              <a:t>wymagań</a:t>
            </a:r>
            <a:r>
              <a:rPr lang="en-GB" altLang="pl-PL" sz="2000" dirty="0">
                <a:solidFill>
                  <a:srgbClr val="000000"/>
                </a:solidFill>
              </a:rPr>
              <a:t> od </a:t>
            </a:r>
            <a:r>
              <a:rPr lang="en-GB" altLang="pl-PL" sz="2000" dirty="0" err="1">
                <a:solidFill>
                  <a:srgbClr val="000000"/>
                </a:solidFill>
              </a:rPr>
              <a:t>klientów</a:t>
            </a:r>
            <a:r>
              <a:rPr lang="pl-PL" altLang="pl-PL" sz="2000" dirty="0">
                <a:solidFill>
                  <a:srgbClr val="000000"/>
                </a:solidFill>
              </a:rPr>
              <a:t>, modelowanie systemów</a:t>
            </a:r>
          </a:p>
          <a:p>
            <a:pPr marL="106363" indent="0" eaLnBrk="1" hangingPunct="1">
              <a:lnSpc>
                <a:spcPct val="76000"/>
              </a:lnSpc>
              <a:spcBef>
                <a:spcPts val="600"/>
              </a:spcBef>
            </a:pPr>
            <a:endParaRPr lang="pl-PL" altLang="pl-PL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pl-PL" sz="2000" dirty="0" err="1">
                <a:solidFill>
                  <a:srgbClr val="000000"/>
                </a:solidFill>
              </a:rPr>
              <a:t>Stosowanie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wzorców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projektowych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usprawniających</a:t>
            </a:r>
            <a:endParaRPr lang="pl-PL" altLang="pl-PL" sz="2000" dirty="0">
              <a:solidFill>
                <a:srgbClr val="000000"/>
              </a:solidFill>
            </a:endParaRPr>
          </a:p>
          <a:p>
            <a:pPr marL="106363" indent="0" eaLnBrk="1" hangingPunct="1">
              <a:lnSpc>
                <a:spcPct val="76000"/>
              </a:lnSpc>
              <a:spcBef>
                <a:spcPts val="600"/>
              </a:spcBef>
            </a:pPr>
            <a:r>
              <a:rPr lang="pl-PL" altLang="pl-PL" sz="2000" dirty="0">
                <a:solidFill>
                  <a:srgbClr val="000000"/>
                </a:solidFill>
              </a:rPr>
              <a:t>     </a:t>
            </a:r>
            <a:r>
              <a:rPr lang="en-GB" altLang="pl-PL" sz="2000" dirty="0" err="1">
                <a:solidFill>
                  <a:srgbClr val="000000"/>
                </a:solidFill>
              </a:rPr>
              <a:t>i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przyspieszających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pl-PL" altLang="pl-PL" sz="2000" dirty="0">
                <a:solidFill>
                  <a:srgbClr val="000000"/>
                </a:solidFill>
              </a:rPr>
              <a:t>rozwój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aplikacji</a:t>
            </a:r>
            <a:endParaRPr lang="pl-PL" altLang="pl-PL" sz="2000" dirty="0">
              <a:solidFill>
                <a:srgbClr val="000000"/>
              </a:solidFill>
            </a:endParaRPr>
          </a:p>
          <a:p>
            <a:pPr marL="392113" indent="-285750" eaLnBrk="1" hangingPunct="1">
              <a:lnSpc>
                <a:spcPct val="76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altLang="pl-PL" sz="1200" dirty="0">
              <a:solidFill>
                <a:srgbClr val="000000"/>
              </a:solidFill>
            </a:endParaRPr>
          </a:p>
          <a:p>
            <a:pPr marL="392113" indent="-285750" eaLnBrk="1" hangingPunct="1">
              <a:lnSpc>
                <a:spcPct val="76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altLang="pl-PL" sz="1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pl-PL" sz="2000" dirty="0" err="1">
                <a:solidFill>
                  <a:srgbClr val="000000"/>
                </a:solidFill>
              </a:rPr>
              <a:t>Wykorzystywanie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narzędzi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i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środowisk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wspomagających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pl-PL" altLang="pl-PL" sz="2000" dirty="0">
                <a:solidFill>
                  <a:srgbClr val="000000"/>
                </a:solidFill>
              </a:rPr>
              <a:t>wytwarzanie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en-GB" altLang="pl-PL" sz="2000" dirty="0" err="1">
                <a:solidFill>
                  <a:srgbClr val="000000"/>
                </a:solidFill>
              </a:rPr>
              <a:t>oprogramowania</a:t>
            </a:r>
            <a:r>
              <a:rPr lang="en-GB" altLang="pl-PL" sz="2000" dirty="0">
                <a:solidFill>
                  <a:srgbClr val="000000"/>
                </a:solidFill>
              </a:rPr>
              <a:t> </a:t>
            </a:r>
            <a:r>
              <a:rPr lang="pl-PL" altLang="pl-PL" sz="2000" dirty="0">
                <a:solidFill>
                  <a:srgbClr val="000000"/>
                </a:solidFill>
              </a:rPr>
              <a:t>na różnych etapach jego rozwoju</a:t>
            </a:r>
            <a:r>
              <a:rPr lang="en-GB" altLang="pl-PL" sz="2000" dirty="0">
                <a:solidFill>
                  <a:srgbClr val="000000"/>
                </a:solidFill>
              </a:rPr>
              <a:t>:</a:t>
            </a:r>
            <a:endParaRPr lang="pl-PL" altLang="pl-PL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GB" altLang="pl-PL" sz="20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GB" altLang="pl-PL" dirty="0" err="1">
                <a:solidFill>
                  <a:srgbClr val="000000"/>
                </a:solidFill>
              </a:rPr>
              <a:t>projektowanie</a:t>
            </a:r>
            <a:r>
              <a:rPr lang="en-GB" altLang="pl-PL" dirty="0">
                <a:solidFill>
                  <a:srgbClr val="000000"/>
                </a:solidFill>
              </a:rPr>
              <a:t> </a:t>
            </a:r>
            <a:r>
              <a:rPr lang="en-GB" altLang="pl-PL" dirty="0" err="1">
                <a:solidFill>
                  <a:srgbClr val="000000"/>
                </a:solidFill>
              </a:rPr>
              <a:t>i</a:t>
            </a:r>
            <a:r>
              <a:rPr lang="en-GB" altLang="pl-PL" dirty="0">
                <a:solidFill>
                  <a:srgbClr val="000000"/>
                </a:solidFill>
              </a:rPr>
              <a:t> </a:t>
            </a:r>
            <a:r>
              <a:rPr lang="en-GB" altLang="pl-PL" dirty="0" err="1">
                <a:solidFill>
                  <a:srgbClr val="000000"/>
                </a:solidFill>
              </a:rPr>
              <a:t>modelowanie</a:t>
            </a:r>
            <a:r>
              <a:rPr lang="en-GB" altLang="pl-PL" dirty="0">
                <a:solidFill>
                  <a:srgbClr val="000000"/>
                </a:solidFill>
              </a:rPr>
              <a:t>,</a:t>
            </a:r>
          </a:p>
          <a:p>
            <a:pPr lvl="1"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GB" altLang="pl-PL" dirty="0" err="1">
                <a:solidFill>
                  <a:srgbClr val="000000"/>
                </a:solidFill>
              </a:rPr>
              <a:t>programowanie</a:t>
            </a:r>
            <a:r>
              <a:rPr lang="en-GB" altLang="pl-PL" dirty="0">
                <a:solidFill>
                  <a:srgbClr val="000000"/>
                </a:solidFill>
              </a:rPr>
              <a:t>,</a:t>
            </a:r>
          </a:p>
          <a:p>
            <a:pPr lvl="1"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GB" altLang="pl-PL" dirty="0">
                <a:solidFill>
                  <a:srgbClr val="000000"/>
                </a:solidFill>
              </a:rPr>
              <a:t>test</a:t>
            </a:r>
            <a:r>
              <a:rPr lang="pl-PL" altLang="pl-PL" dirty="0" err="1">
                <a:solidFill>
                  <a:srgbClr val="000000"/>
                </a:solidFill>
              </a:rPr>
              <a:t>owanie</a:t>
            </a:r>
            <a:r>
              <a:rPr lang="en-GB" altLang="pl-PL" dirty="0">
                <a:solidFill>
                  <a:srgbClr val="000000"/>
                </a:solidFill>
              </a:rPr>
              <a:t>,</a:t>
            </a:r>
          </a:p>
          <a:p>
            <a:pPr lvl="1"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l-PL" altLang="pl-PL" dirty="0">
                <a:solidFill>
                  <a:srgbClr val="000000"/>
                </a:solidFill>
              </a:rPr>
              <a:t>wersjonowanie, zarządzanie zmianą </a:t>
            </a:r>
          </a:p>
          <a:p>
            <a:pPr lvl="1" eaLnBrk="1" hangingPunct="1">
              <a:lnSpc>
                <a:spcPct val="76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pl-PL" altLang="pl-PL" dirty="0">
                <a:solidFill>
                  <a:srgbClr val="000000"/>
                </a:solidFill>
              </a:rPr>
              <a:t>Wdrażanie, konteneryzacja</a:t>
            </a:r>
            <a:endParaRPr lang="en-GB" altLang="pl-PL" dirty="0">
              <a:solidFill>
                <a:srgbClr val="000000"/>
              </a:solidFill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44624"/>
            <a:ext cx="842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3000" dirty="0">
                <a:solidFill>
                  <a:srgbClr val="FFFFFF"/>
                </a:solidFill>
              </a:rPr>
              <a:t>Zdobyte umiejętności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060848"/>
            <a:ext cx="19621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7" name="Picture 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52844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 txBox="1">
            <a:spLocks/>
          </p:cNvSpPr>
          <p:nvPr/>
        </p:nvSpPr>
        <p:spPr>
          <a:xfrm>
            <a:off x="0" y="44624"/>
            <a:ext cx="8428038" cy="549275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pl-PL" kern="0" dirty="0"/>
              <a:t>Bloki Obieralne</a:t>
            </a:r>
          </a:p>
        </p:txBody>
      </p:sp>
      <p:sp>
        <p:nvSpPr>
          <p:cNvPr id="28" name="Prostokąt 27"/>
          <p:cNvSpPr/>
          <p:nvPr/>
        </p:nvSpPr>
        <p:spPr bwMode="auto">
          <a:xfrm>
            <a:off x="2195736" y="2233454"/>
            <a:ext cx="1719263" cy="488093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pl-PL" sz="1200" b="1" dirty="0">
                <a:solidFill>
                  <a:schemeClr val="tx1"/>
                </a:solidFill>
                <a:cs typeface="Arial" charset="0"/>
              </a:rPr>
              <a:t>Grafika i multimedia</a:t>
            </a:r>
          </a:p>
        </p:txBody>
      </p:sp>
      <p:sp>
        <p:nvSpPr>
          <p:cNvPr id="30" name="Prostokąt 29"/>
          <p:cNvSpPr/>
          <p:nvPr/>
        </p:nvSpPr>
        <p:spPr bwMode="auto">
          <a:xfrm>
            <a:off x="5436096" y="2464873"/>
            <a:ext cx="1719263" cy="488093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pl-PL" sz="1200" b="1" dirty="0">
                <a:solidFill>
                  <a:schemeClr val="tx1"/>
                </a:solidFill>
                <a:cs typeface="Arial" charset="0"/>
              </a:rPr>
              <a:t>Programowanie gier</a:t>
            </a:r>
          </a:p>
        </p:txBody>
      </p:sp>
      <p:sp>
        <p:nvSpPr>
          <p:cNvPr id="31" name="Prostokąt 30"/>
          <p:cNvSpPr/>
          <p:nvPr/>
        </p:nvSpPr>
        <p:spPr bwMode="auto">
          <a:xfrm>
            <a:off x="3806510" y="908720"/>
            <a:ext cx="1986035" cy="873388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>
              <a:buFont typeface="Times New Roman" pitchFamily="16" charset="0"/>
              <a:buNone/>
              <a:defRPr/>
            </a:pPr>
            <a:endParaRPr lang="pl-PL" sz="1200" b="1" kern="0" dirty="0"/>
          </a:p>
          <a:p>
            <a:pPr>
              <a:buFont typeface="Times New Roman" pitchFamily="16" charset="0"/>
              <a:buNone/>
              <a:defRPr/>
            </a:pPr>
            <a:r>
              <a:rPr lang="pl-PL" sz="1200" b="1" kern="0" dirty="0"/>
              <a:t>Testowanie i zapewnianie jakości oprogramowania (QA)</a:t>
            </a:r>
            <a:endParaRPr lang="pl-PL" sz="1200" b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01" y="908720"/>
            <a:ext cx="809836" cy="27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5C84F6C5-3EFF-4F32-A01F-CA2313A86F58}"/>
              </a:ext>
            </a:extLst>
          </p:cNvPr>
          <p:cNvSpPr/>
          <p:nvPr/>
        </p:nvSpPr>
        <p:spPr bwMode="auto">
          <a:xfrm>
            <a:off x="3419872" y="2898858"/>
            <a:ext cx="1719263" cy="488093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pl-PL" sz="1200" b="1" dirty="0">
                <a:solidFill>
                  <a:schemeClr val="tx1"/>
                </a:solidFill>
                <a:cs typeface="Arial" charset="0"/>
              </a:rPr>
              <a:t>Inteligentne systemy autonomiczne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FBEBB33-57E3-4C5F-BA13-09021E1D8927}"/>
              </a:ext>
            </a:extLst>
          </p:cNvPr>
          <p:cNvSpPr/>
          <p:nvPr/>
        </p:nvSpPr>
        <p:spPr bwMode="auto">
          <a:xfrm>
            <a:off x="3995936" y="4784825"/>
            <a:ext cx="1440160" cy="144016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pl-PL" sz="1200" b="1" dirty="0">
                <a:solidFill>
                  <a:schemeClr val="tx1"/>
                </a:solidFill>
                <a:cs typeface="Arial" charset="0"/>
              </a:rPr>
              <a:t>Inżynieria oprogramowania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5536" y="620688"/>
            <a:ext cx="6462713" cy="55037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>
                <a:solidFill>
                  <a:schemeClr val="bg1"/>
                </a:solidFill>
              </a:rPr>
              <a:t>Program zatwierdzony przez klaster ICT</a:t>
            </a:r>
            <a:endParaRPr lang="en-GB" altLang="pl-PL" dirty="0">
              <a:solidFill>
                <a:schemeClr val="bg1"/>
              </a:solidFill>
            </a:endParaRPr>
          </a:p>
        </p:txBody>
      </p:sp>
      <p:pic>
        <p:nvPicPr>
          <p:cNvPr id="2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5826"/>
            <a:ext cx="1619672" cy="54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0" y="71413"/>
            <a:ext cx="8676456" cy="549275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000">
                <a:solidFill>
                  <a:srgbClr val="FFFFFF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pl-PL" sz="2400" b="1" kern="0" dirty="0"/>
              <a:t>Testowanie i zapewnianie jakości oprogramowania </a:t>
            </a:r>
            <a:r>
              <a:rPr lang="pl-PL" sz="1800" kern="0" baseline="-25000" dirty="0"/>
              <a:t>blok obieralny</a:t>
            </a:r>
            <a:endParaRPr lang="pl-PL" sz="1700" kern="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51520" y="3172251"/>
            <a:ext cx="5760640" cy="3353093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/>
              <a:t>Zasady tworzenia „czystego kodu”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/>
              <a:t>Testy jednostkowe, testy integracyjne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/>
              <a:t>Test </a:t>
            </a:r>
            <a:r>
              <a:rPr lang="pl-PL" altLang="pl-PL" dirty="0" err="1"/>
              <a:t>Driven</a:t>
            </a:r>
            <a:r>
              <a:rPr lang="pl-PL" altLang="pl-PL" dirty="0"/>
              <a:t> Development (TDD)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/>
              <a:t>Automatyzacja testowania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endParaRPr lang="pl-PL" altLang="pl-PL" sz="2000" dirty="0"/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/>
              <a:t>Zasady </a:t>
            </a:r>
            <a:r>
              <a:rPr lang="pl-PL" altLang="pl-PL"/>
              <a:t>projektowania weryfikowalnego </a:t>
            </a:r>
            <a:r>
              <a:rPr lang="pl-PL" altLang="pl-PL" dirty="0"/>
              <a:t>API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pl-PL" altLang="pl-PL" dirty="0"/>
              <a:t>	(np. usług internetowych)</a:t>
            </a:r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84" y="1481060"/>
            <a:ext cx="7554612" cy="151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25" y="3165422"/>
            <a:ext cx="3069371" cy="222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46" y="5949280"/>
            <a:ext cx="220941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67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1"/>
          <a:stretch>
            <a:fillRect/>
          </a:stretch>
        </p:blipFill>
        <p:spPr bwMode="auto">
          <a:xfrm>
            <a:off x="6290692" y="3284984"/>
            <a:ext cx="2817812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90" y="5517232"/>
            <a:ext cx="1479548" cy="11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576263"/>
            <a:ext cx="2786063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l-PL" sz="3000" dirty="0">
              <a:solidFill>
                <a:srgbClr val="003E8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charset="-122"/>
              <a:cs typeface="Arial" charset="0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r="19969"/>
          <a:stretch>
            <a:fillRect/>
          </a:stretch>
        </p:blipFill>
        <p:spPr bwMode="auto">
          <a:xfrm>
            <a:off x="7895391" y="2543695"/>
            <a:ext cx="1067316" cy="160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0" y="-595"/>
            <a:ext cx="842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3000" dirty="0">
                <a:solidFill>
                  <a:srgbClr val="FFFFFF"/>
                </a:solidFill>
              </a:rPr>
              <a:t>Grafika i multimedia </a:t>
            </a:r>
            <a:r>
              <a:rPr lang="pl-PL" altLang="pl-PL" sz="2000" baseline="-25000" dirty="0">
                <a:solidFill>
                  <a:srgbClr val="FFFFFF"/>
                </a:solidFill>
              </a:rPr>
              <a:t>blok obieralny</a:t>
            </a:r>
            <a:endParaRPr lang="pl-PL" altLang="pl-PL" sz="3000" dirty="0">
              <a:solidFill>
                <a:srgbClr val="FFFFFF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1" y="764704"/>
            <a:ext cx="80486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251520" y="2996952"/>
            <a:ext cx="5328592" cy="3353093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dirty="0"/>
              <a:t>Przetwarzanie informacji audiowizualnej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/>
              <a:t>Wizualizacja obiektów trójwymiarowych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/>
              <a:t>Tworzenie animacji 2D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altLang="pl-PL" dirty="0"/>
              <a:t>Nieliniowy montaż video</a:t>
            </a:r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44624"/>
            <a:ext cx="8429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3000" dirty="0">
                <a:solidFill>
                  <a:srgbClr val="FFFFFF"/>
                </a:solidFill>
              </a:rPr>
              <a:t>Programowanie gier </a:t>
            </a:r>
            <a:r>
              <a:rPr lang="pl-PL" altLang="pl-PL" sz="2000" baseline="-25000" dirty="0">
                <a:solidFill>
                  <a:srgbClr val="FFFFFF"/>
                </a:solidFill>
              </a:rPr>
              <a:t>blok obieralny</a:t>
            </a:r>
            <a:endParaRPr lang="pl-PL" altLang="pl-PL" sz="3000" dirty="0">
              <a:solidFill>
                <a:srgbClr val="FFFFFF"/>
              </a:solidFill>
            </a:endParaRPr>
          </a:p>
        </p:txBody>
      </p:sp>
      <p:sp>
        <p:nvSpPr>
          <p:cNvPr id="14342" name="AutoShape 5" descr="data:image/jpeg;base64,/9j/4AAQSkZJRgABAQAAAQABAAD/2wCEAAkGBxQSEhQUEBQWFBUVFRgUFxgXGBQdHRQdGBYYFxcYFxgYHCggGBwlGxQWITEiJSkrLi8vFx8zODMsNygtLiwBCgoKDg0OGxAQGywiHyQwLCw1NC0wKy01Li0vLCwsLywvLC0sLCwsLCwsLCw2LCwsKywsLCwsLCwsLC0sLCwsLP/AABEIAI4AyQMBIgACEQEDEQH/xAAcAAABBQEBAQAAAAAAAAAAAAAAAQQFBgcCAwj/xABDEAABAwIDBAcECAMGBwAAAAABAAIDBBEFEiEGMUFRBxMiYXGBkTJSocEUIzNCYrGy0XLh8AgVgpKi0hckNkNVc7P/xAAbAQEAAwEBAQEAAAAAAAAAAAAAAwQFAgEGB//EADARAAICAgEDAgMGBwEAAAAAAAABAgMEESESMVEFQRMiYVKBkaGx0RQVQ3HB4fAy/9oADAMBAAIRAxEAPwDcUIQgBCEIAQhCAEJLpMyAVIovaHHWUkYe9rnXOVrW73H5KjVu3dS/SJkcI4Fxzu9NAuJWRj3K12VVU9SfJppKS6yCXFqiW/WVUp7mWYPUaqT2Rp3GrjdnlNsxdmkc7MMp3g95ChWVBy0iKGapy1FGl3Sh3JVDb2z+qidfKbvc0GwdbQXt3m/kqtDgsI1a1zDzY9w/IqK/OhVLpaJpWyUumK/P/RrF0LNoKaVv2VXUM7nOEg9HKQgxOvj+9DUjkQWO/ZcR9Tx29b1/c7U5e8f0Ze0BQOCbR9c/qpIZIZLE2dq02tfK4b94U7mV6FkZrcXskT2tnSEgKW67PQQhCAEIQgBCEIAQhCAEISIBSuXFI94AuTZVrb8y/RCYXFouM5bvy7jYjdwXjelsjsn0RcvB5bRbbxU5LIh10u6zT2Wn8TvkFRnbUVL5mSSSkBrgcjNG2vqLcfNQrWgaAWSqrK1s+cvz7bJd9Lwah0hR56QPGtntcD3HT5rOYaa+8+i0Z0vX4SXHW0OvjHqf0rP6ad50jZ8L/wAlHkt7TXuifNjGdsZv3SH9NQ/hJ8T/ACVs2NpLSl2W1mketlWYIKgjU28x8lcNjadzRIXm+4DX1Wfjy3ek5Iv4sEtai0NNoAX1DuzcMDWa35Zjb/OPRMhDzaQu5RK6R7wTZz3EWPC5t8l6sqHt9oX8R81m5lspXSaa7+S7XFPlp/gcsjHP1CcMjsvRj2u3iyfUFHmcLHsjes9Rstmq492WoxSWx/hNPZuZ287u4KGxKvllkIp5RG1htmsD1hG8eHBSGP1xaBFGbOeNT7jeJ8TuUG5mQAW7PBbObl/wcI41L5XdljHq6n1v7iRpdo3RkMrGZDuEg9g+PuqxxyBwBaQQdxG4+apzKoWyyDMw6G/DxTZvW0X1lLeWA6uhJ9kc4zw8NynwfWer5bfxOrcTb44ZfUqjsGxaOpjEkTrjcRxaeLXDgU/X0CafKKEk4vTOkJAlXp4CEIQAhCEALwq6lkTHPkcGtaLkngF6kqrbf4XJUU4EVzkdnLB98Abrcbb7LyT0tkds3CDkltlC2p2hfXOtq2AHss9/8T/kOCt+wOKieB1LMbuY3KL654yLeovb0WdJxhta6CVksftMN7e8OLT4hVo2Pq2z52nNkruqb4fDPXHMONPM+I/dOh5g6g/1yTFaDtlRCrp46unGYhova5Jae4cQfmqzhWytTPq1mRvvP09BvK5lBp6I8jEmremC3vlFq6O5g+lmiOtnH0e3d6h3qqlFJl0kktbQgDlotD2U2aNGHkvzufa9hYC3L1Xb9j6Vzy8sN3Ek9p1rnU6L23HdkEjVWLbKqCetryUiCpit7Tz6q34JM1lHLI29u27XuAHyUgzZumG6MBO34awxGK1mHh53/NVqcOVU3P6Mu1VSiudFQo2iwySnzT5r3j2gHDuTqXZsD2E3FJJGbfBfOZOPbW25Jr/vJcq2uDtkTXezoeSls7aaEudv/UTuAXjhcIcc7hayY1tYJJA5w+rabM7zuLv2VrF1i0vIn/6fEf3JlHrlr2G9OA8uMh+sebn5AdwC8agGPRwu1e1dSWGZh036fmF5U1aHjJJx3H91jWKVkm5cs0YR46o9hnOLdpuo/JJSYgWa72H2m8u8LirJhdbeDw5qDnxRomyMIJ4ga5eQJ59yuUY1k4OSXHks7reoP3JasY6nk+lURFz7bPuyDkeR71dsAxiOqiEkZ7nNO9jhva7vWcirLbgbjw5KX2LwyYVHXsuyJwIkvuk07Nu8Hitv0u+xP4b5Xt9CHOxI/D65Plfn9DQwlXLV0t8wQQhCAEhSrl6ApXSNj5iYKeFxEkoJcRvYzdfuLjoPAqr7I7VvpCI53Okp3H2nEl0J53OpZzHBNdq6eZtTK6oBBe45TrYtGjQ09w+aiVWlY1LZ87kZtkb212RedsdnGvb9KpLOa4ZnhtiCPfbb4qq4PhElS/LE2/vO4N8SrL0YVEwkfEO1T5b6/wDbdwDTydrp3LRIaZjNGNa0HXQAfkulWp8lmOHXktWrhPuhls7hApYGxBxdYkknmTc2HJSeVI1dKfWjXjFRWkIGoslQh0JZFkqEAlly+IHeLrtC5cU1poEfilMTHkj0B325a3soNr8vYkGm4FWsqIx2mYWEuNv64LE9W9Olbqyv29v2LNFqj8siGdKYHWdrGePJRWM5c94jv38h4LmqrT1ZEhAY3Uk8hzPBUXEMUfWOMVPdsG5zxvk5hvIfmq2L6Yor4l/C8FtXSctVd+z/AHHeLY++Z5hpSXH2Xy7wOYYefenOz+BkdiJpe87z+ZJ4eantldhzlbnHVst/id5cFaK/GqPDWZCQHcGNs57u8jf5laLplauflgTQshQ+mtdczzwXZJkdnz9t3u/dHjzK9Me2xpqTsX6yUaCKOxI8baNHiqLje2FVVXa0/Rojwb9o4fidw8lAxRNZ7I37zxPeTzXXx66Y9NSLFXpl2RLryH9xoezG3ck9R1VTEyNsn2RaSbH3Hk8SL66K+XWAued4NiCCCL6Eag+oWy7K4t9Kpo5D7Vsrxyc3R3lfXzVjFvdi1LuVvVcCOO1OC+V/qTSEIVsxjkqq7dbSyUjIxTtY6WQkjPmLWtb7RIaQTqQBrx7laVkm3tUX1jwb2Y0MAOn4iR3Xd8FxOWlwU8291VOS7k9hu29NVt6nEGNhcdO39m4/hf8AdPjZNsU2CdmBpHhzHe8d1+IcPaCo72gixFwea0boupXsgkJc4xud9W1xvltfMW33Ak/BRxkp8NGfTbHLfRbHnyi0YDhLaWJsbPFx948SpNIEqn1o2oRUVpdgQhCHQIQhACEIQAheU87WC7jYKv4hjDnXDLtbz4n9kBI4ni7Y9G2c7lwHiVUcYxTsuknfZreJ3DkB+S88Ur44GGSV1hy4uJ3Bo3klRmBYDNiMgmqgWQtN2R/N3N35ICL/ALoqsVIyDq6YHcdC+x9p3dyCulNQ0OFRh07257aA2JPcxg1Vvp6RsbMkYDQBosSxWlcyol64l8gebucbnfcW7rEKpkSjX8zWzV9OolkN170vfyycxvbqpqLtph9Hi946yOHdwYq0yJoJOrnHUucSSfElDnrzL1nzsnZ3PqMbCqoWoI9XOXBevMlIuVEuqJ3mVx6MMTyVD4XHsytzN/ibv9W/pVLTnC6vqZopRpkeHE91+18LqaqXRNMq52OrseUPf/JvyFxHICARuIv6rrMtc/P3wcuNgqVUbR4TVktlkjvuzPDm7uTyALeas+Pvy00xGh6p/wCkrDnQtIsQLeCinPp4M3OylU1FpPfk0ObYanlGakn7J13teLdxH81c8LoWwRMjZua23j3rHNjqENrYDESwl9zlJAcACSCNxC25q9r6XykdYPwpp2Qjp9gSoQpDQBCEIAQhedRMGC7jYBAdkqPrMUa3RvaPwH7qPrcSc/QaN+J8SmKAWpmc83cb/LwUPjWKspmZn6k6MYPakPANH9WXW0GNspmi/bkd9nGPaefkBxK42U2Ukmk+lV2rz7Lfuxjg1o4fNANtmdmJayQVNcLAH6uPgweHE9/y0WmQwhoAaLAJY2ACwFgF2gOSsw6T6HLNHKBpI3K7xb87H4LULKodJ1NmpA8fckafXs/mQor49UGaHpVrryo/Xj8TKCkC6ckWUfeAhCF4ASEJUJsG27JVRlo4HHf1YafFvZP5KWVV6M5L0QB+7I8Dwvf5q12WxCW4pn53l19F84+GzxxCkEsb43aBzS3wuqOejjlP6tH7rQUL1xT7mfdjVWvc1spuz+xX0aZsrpM+UGwAtqRa6uLV51EzWNLnkNa0FxJ3AAXJPcsVqdu8TxepfBgoEULN8jgASPee5wOQHgALr1RS7HdVMKlqC0bfdJdYbjEe0WFsNQ+pFTEyxkGj8o45muaCG94K0bo720jxSnMjRklYQ2WO/sm2hbzadbHuK9JS2oSXRdAKVB7RS2MY4G/rw+am1H43hoqIy3cd7TxBG4jkgIFQ+0GOinAawdZM/SOMcfxO5NHNedXRYow5GdU4bg9zDfxNnWJ8lK7J7G9U4zVTjLO43LnW8gOAA5BANdj9kXF30qtOeZ+uu5o4NaOACvzW20CGpUAqLqC2x2nhw6ndPOdBo1o3yOO5o/fgsnocb2gxjNJRltLT3IadGg25PIc955kCyA3VR2P4aKmB8JOXPbXlYgj4hZ1sxgm0ENXD9Kqmy05f9bZzXnKGk27TARcgDTmvHpv2uq6CWlbSSmMSNkL+y03yuYB7QNvaK8a3wzqEnCSlHuiVHRo7jOP8v812OjPnP/oH7q/UbiY2Em5LWk+JAuvZRfw9fg0P5tl/bM+b0Zt4zu/yj917M6NIuM0nll/ZXtC9+BX4OP5pl/bZSm9G1NxfMfNn+1djo5pfelP+Jvyarkhe/Bh4OX6jlP8AqMjsGwllLH1cQOW5OpuSTxJT7VdoUiSXBUlJybb5bBCEIclD6bK90OEzZNDIWRHwe4B3wTToIw1kWFskA7Uz3yPPOzsjfINaNO8qV6XcIdVYXUMjF3MAlAHHqzmI9AVXOgHaCOWiNLcCSB7jYnVzHnMHDwJI8kBqM0Qe0tcLtcC0g8QRYgrAuhkGnxuqpmG0dp2W5iKQBl/L81ueMYpHSwyTzODWRtLiT3DcOZO4BYp0FUb6nEauuILW/WeGaZ+ctHgB8UBztLtbiEGN1FPSSPkMhEUMTjdjHSNbZ1vw6nXT0TnaPZTG6WF9WMRfK+Npe9jS4WA1cW30dblZNKidrNrmueQB1uW53XdA5rf9RA81tW0VWyGlqJJbZGRPLr8RlOnnuQFX6K9tTiNG589hNAcsthYOGXM2QDhcX07lTqHFK/aCrmFLUOpKGE5bsFnPvu78x362AFlHdCNJI+gxXq73fCY2H8Zifb8x6qG6J9lnV7Jmx10tK9jm3jjJGYEHtHUbiCEBZq3Fa/Aa+njqKl1XSTm3b3tFw11vdc3MDvsVNdOuNz0sFK+lmfFmkIJYbZhlvr6JtV9CzpsvXYjNJlOmcZreFzom39oiLJR0Tb3yyFt+do7fJAcxYJjeJwCrNZ9GDmh0MDcwu0DslxG4u36338FIdC22VRUPno61xfLDdzXO9qwdle1xG+x4rRtmh/ylP/6Y/wBIWMdFP/UVb/DUf/WNAJ08VTpsSo6Qm0Yaw6c5ZCwnlcNb8Styw6hZBEyKIBrI2hrQOACxPp/w58NXS1zAS2zYzyDo3l7L8dcxHkte2X2girqeOeBwIcBmHFjuLXDgQUBLrCP7SX21D/BL+qNbtdYT/aT+2of4Jf1RoDcaD7KP+Bv6QvdN6D7KP+Bv6Qve6AVCEIAQhCAEIQgBCEIDlwusr2k6Ib1BqcLqDSSElxbrludewWm7QTvGo7lqyEBjD+irEastGJ4iXsafZBc647r2APiCtT2cwKGigbBTMyMb5lxO9zjxJUokKA+c9p8HbWbSvpnOcwSOIzN3tLYXPa4eDmhWas6L8VqLQ1WJ9ZTi2/OSQObN1/ElWT/h2/8AvkYn17cocXdVkN9YjH7V7cb7loSAhtldnIaCnbT047Iu5xO97ja7nd5sPRUXaLomcal1VhdSaSRxLi0XtmOpykG4ueGoWqIQGX4TsRi3XwyVmKOeyKRrzG0Eh4a4HKdw1tbUcVMdJ2w7sVihjZK2Lq3l93NLr3ba2hHNXhCAZ4XSmKGOMm5YxrCeeVoHyVH2P6On0WJT1rp2vEokGQMILese13tX1tl+K0RCAjscwaGrhfBUsD43ixB4cQQRuIOoKyiTobqaeRz8Mr3RAnRrswPm5hsfMLaEIDL9m9g8SjqoairxJ0oicSY+2Q8FpaRqbbieCe9J/R4/FnwOZO2HqWvHaa52bMWngRa2VaGhAY0OiXEf/LPHlL/vV/2E2fmoacxVFQalxeX5zm3EDTtEngrKlQCJUIQAhCEAIQh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pic>
        <p:nvPicPr>
          <p:cNvPr id="14343" name="Picture 7" descr="https://encrypted-tbn2.gstatic.com/images?q=tbn:ANd9GcTTPwST1u140ZMLK_sd7Ca9WrGoTNXa2uCsEMHm-qidcwQkOMiz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17726"/>
            <a:ext cx="1338461" cy="94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AutoShape 11" descr="data:image/jpeg;base64,/9j/4AAQSkZJRgABAQAAAQABAAD/2wCEAAkGBxQSEhUUEBQVFRUUFxUXFRcWFBUYFRYVFhgWHRUZFBgaHCggGBwlGxgUIjEiJSkrLi4uFx8zODMsNygtLisBCgoKDg0OGxAQGywkHyQsLCwsLCwsLCwsLCwsLCwsLCwsLCwsLCwsLCwsLCwsLCwsLCwsLCwsLCwsLCwsLCwsLP/AABEIAOEA4QMBEQACEQEDEQH/xAAbAAEAAwADAQAAAAAAAAAAAAAABAUGAQMHAv/EAEgQAAEDAQUEBgQKCAUFAQAAAAEAAgMRBAUSITEGE0FRIjJhcYGRUqGx0QcUIzNCcpKywfAVFlNUgqLC0iQ0YnPhQ2R0g/EX/8QAGgEBAAIDAQAAAAAAAAAAAAAAAAMEAQIFBv/EAC4RAQACAgEEAQMDBAIDAQAAAAABAgMRBAUSITETMkFRFSIzFGFxkSOxQoHwNP/aAAwDAQACEQMRAD8A9xQEBAQEBAQEBAQEHFUBYBByg4qgVQKoOUjQLIICAgICAgICAgICAgICAgICAgIPiR1ASsMSoLomL4muc4knETVx9I9q4mS9++fM/wC0UynU7/MrT5L/AJk3Jh7T5lZ77/mTcmHv8ynff8ybkw9/mU77/mTcmH81KfJf8yxsw/mpT5L/AJk2WFxEzm1NCxpp21d/wr/Cm0xO5SUWivtxAQEBAQEBAQEBAQEBAQEBAQfLngarWbRHmRAt97xwtxSPaxvpPcAPDmqmTmVj6Ws20x97/CRZmtc2N73uIcAWMo0OoaGrqVzVa3KyT6ad+2XurYiS0QsnMrmulGM8M3Z1FBotq4sdvMz5Z7YlLOzN42bpWa0PcBwxEjyNR6lmeHv6ZY7PwkWDb6aBwjvGEjhvGNofFuh8Kdyr2x2p4ljTeXfb452B8Lw9p4g+o8j2FabYSUBBwsD5snz3/rH3iuhwvu3otFfSCAgICAgICAgICAgICAgICwIdrtzWZanly71R5fPx8f35n8NLXiGE2u28EBMcFJJtCdWxk9g1d2Ln1zZM07lH3TLPXbsharc7fW2RwB9I507ODR2BXKcWKx3XnTft17admylis8bnFpeWNLiaA6CuRK1nmcak6jyx3V9QzFh2rvBrG7iFjoQKR1jNcA6tSH60Uc4b28xDExK7uj4Q2OcGWuMwP4OzweNc2+sKOZyY/RuYam12WC0twTNacWjss66VVjj9Qx5f+O/ttW8T4YO87jtN0yb+xkui+mw1LS3tH46hb5uLrzUtX8Nns/tJFa4hJHkRk9hObD28xyK5eXL8c6lHMrI2oKv/AFkaa975NsC0nmne7LulxTfwf1Ls9KzfJ3Jcc7XK7CUQEBAQEBAQEBAQEBAQEBBVbQXgYYwW6uIbXlXj+eapc7JfHim1Gl5mI8PP9qL4kjs73R9Y5F3FoOru9eW4/wDy5d3narHmfLjYnZVsMXxy1jETQtac6YtPE11Xpq0jDjm9o9LMRqNpO1O1bomAhtS40jb9EHmef50XFnPl5l/M6hDNptLP2TZm3W4b2Z7g05gGunY3Rq6eDgREetJIxths3eTbPBHE9ocxjQCadIU1Pb3Kvh6nOLLOK3qJYjJqdLi+9lrPbI64R0hVrh26EFdqa1vHhNqJY+4IJrLvIZHh8bDSM16Q5jlReV6hGOuX9ntVvqJ8NVsrfjLYJoSC4RENxnqurqAeY9y7/T8l7Yv3+1ikzMMne2zr7FbmSWVwaySpkadMPHLtOnaqnVK0pXc/dHkiIXBtnavM6hA4+OoaW2y82KZ3Yz8V6HonqybC1S9AsCAgICAgICAgICAgICAgIIN82ITROYeIy7DwWt6Res1n7kxuHl9qbiD45Nc2uHb+aFeLz4rcfN2/hTtGpaPZeX4zYH2Zx+UgG77cP/TcPDLvavT8TLHIw6n/AAs0nuhkrYDIyhA3sTwaHTeMNfI+wrzsRbicjz6V5jts9Vuq2smszZIxQOZpxaadJp7QajwXrMd4yU3C1E7ecNl9p9pXiuVH/Nb/ACp29p9lvuSOEwtNG1ND9JrTq0cs658jRXP1LLGH4q+/z/Zv8k60zdotclpk+L2TMnJ7xo0cQFJwuDN7d1ilNz5eh3fZ4brswaM3kZDi53M9nMru5s1ONTz7WLTFYZG9L360szsz+Q1o/BeXy5MnKybVpmbKSLaNzX0njLGuzYaGoH+rn4KfL0+a13HsmmlzHag4VaQQdCCudas1nUtGl2HfWV/1R7Su/wBD/wDJPhbdegTiAgICAgICAgICAgICAgIBQYLbu6Cw/GIxUf8AUA5cx2hczqPD+endH1QjyU2zF1XqbPM2ePpClHtB68Z1A7RqP+VxuHntx8mp9IaWmsrrau68YFtsXTa8DG0fSH4OGfrBXa5fFpyqd0e016RZVbPbVbjHhzY6pkjOTgaZkA6H1FczjZs3Ft2WjcI62ms6Uv6XkObYHkOJLTwIJNOC1ydPtkvN4+7HZuUuw3LbLYaFu5jOvOnerfH6ZFfNm1cTWWWay3YzdwUkm4kZgHm53HuHqU+bm4sEdtPMtpvFfTL3tfpc7FIS+R2jRr2ADgFxOzNyr7t5Q+byuNldjpLQ9s9t0GbI+DfDiV3+HwqYa70npjiG1vnZqzzx4XsaABkeSvWrW3uPCSYh5MbuFntDhBLiiGvEOPJvOnpe1eb584t9seZVskR9m5+Dx9ZZfqt9pVrotdRZthb1d1OICAgICAgICAgICAgICAgIOueIPBa4VBFEHlW1mzD7M8yQguicalo1bzLfcuVzeD8n76Ir02hbN7RPs5OCj43HpxnQniR6LvyQufg5OTjz229fhpW01XNtuy77dV7XiGT0XEMNeQOjvAldWM/Hz/iEu62UNi2nNnYIWmItjq0YmgmgJGvFULcrPSZrWPCObT6h0W7a6WUYTI4j0Y24R5NAqorW5OX3LH7pfF33Xa7SQImGNp+k4Z+Snw9NmZ3ZmMcz7b/ZnYaKzfKTHE/UucfxXVx4aYoSxWIWN57YWaAUYd44aBnV8XaeVVBl6hhx+IncsTeIYW/NqJ7TUE4I/QbofrHV3s7Fx8/OyZfHqEU3mVLiKpa2jbb4MM5Jvqs/qXb6TGq2TYnoa7KYQEBAQEBAQEBAQEBAQEBAQEHxLEHCjhUFBiNoNgGSEvs5Mb+zj381WzcbHljzDWaxLHW7Zy2RVBY14zFRUH3LnW6Xqd0lp8adcNmsYgjFohe6QCjiAwgkdpcFv+ocfHHbb3DHfEeJW0duskfzVlJP+pzWj1VUc9Ywx4rWZPliPTmbaqelImRxDsaS7zOXqVXJ1m8/TXTWc0ypLbaZpvnZHO7CcvAaBUL8zJf3ZHN7SiGyqD5GNuDZU+Q24+LJ8htsvg2jwvm7mf1L0PR53SyfD6bxdpMICAgICAgICAgICAgICAgICAgIOuYVB7ig8gkZaI3Ob8WcaOfQ4hmC4kcO1eczdKyXvNo+8q9sUzLjeWj91d9se5Rfo2T8sfFJvLR+6u+2Pcn6Nk/J8UmO0furvtj3J+jZPyfFLgvtH7q77Y9yz+jZPyfFLjFaP3V32x7k/Rsn5PikxWj91d9se5P0bJ+T4pbH4PY5Kyulj3dcIArWtMVeHaut0/iW49LRb7pcde2G1XRSCAgICAgICAgICAgICAgICAgICAg+N2OQ8kDdt5DyQN2OQ8kDdjkPJA3Y5DyQN2OQ8kDdjkPJB9BoGgQcoCAgICAgICAgICAgICAgg3s/otBJAc8A0JBp2EZhBUWy2WWIgSzOYSKgOnkBI7M0HNltFnlruLQ8kejMXEd4JKDotV6SBr4pDVzQJGPb0TIxpGIZaO96Dm+JdzuZYnvwtlbvAZHOBjdVvE8yCgu76tRjge5nWIws+s4gN9ZCCgvc4DZ2RPl3kkrQSZHnoMGJ9RXjQD+JB9xuxQSyPfJvAbRSkjgBhc/DQA0yoEHzZLSZJIGyPfhNmxHC9zaurHmaHPU+aDvnt9jY4sfO9rm6gzSZVFRXPkgkNlo0Ps0xeNQ1zg9jxyDtQfFBHvq8d42yljnNbJM1r6EtdSjsTTTkR6kEuykNtDWsc8tdG8kOe52YcyhFT2lB2bUW8w2dxZ13UYznidkKe3wQQ4zEzdRySymRzcvlZOkWAYzkaBBaXVNUOYSTgdQE5ktObanjkaV7CgnoCAgICAgICAgICAgIKraA0az649hQZSezMmvCzteKjdSVHiKILm9bjihDZYRhc1za04tJo4HwKCutudpsva6Vp7izP2BB9TQl8D4TqA6PxHVPlhKCSbfv4bLzIEj+9gpT7ZHkg6roZvrc530bPGGj67+k71YEHST/AIebvtP35EHzZj8pZ/8AxP6o0E+5LDHNNaTI0Oo6MZ9kbEEP4mLNa3RR5RyR7zDwD2uaCR3h3qCCNbJemxvAWppH8UQJ9ZJQXl252ln+3J7WIOi/Zd7amM+jA3eO/wBx2TB5Yigpb8gdT44K/wCHkaB2sBpJ51d6kGhu20gTNIPRkGH+ph9vmg0iAgICAgICAgICAgICCg20nwWfH6Lm+2iDJ7NWze26F3Jkg+770G22ndSzSHkK+SDD3VeG+tNn/wBMh9bHe5BabVz/ABeYu4SUP8QyPqp5IKRt6Rx0wPqHVNP2YccTm/aJ8gg12w9nO4dK7rTOc89xPR/lw+SDKW29MJki5ulH2nv96CReVr3XxZ3/AG4HmWe5BPuG/wCOLeOeW/KYT84wEUaAagmuoKCuvPaFrpjICCSA0U0a0GtAeJJzJ7Ag4tUpEMc7vpTYh3NjLQfUCgs9lLyEkuInJjX17ugUFLNftHucetI7eHnQ/Nt8GgfaKD5N99AxlsxY6tQXOoa6/RQdTb/DQ3BUBmEAEkkYKUrXuCD02G8YzGx5cAHgEV7UExpqg5QEBAQEBAQEBAQEFVtLdZtMDowaVp6kFBs1sg+zzNkc4ENxUA/1Ur7Ag0182LfQvjBpjBFeSDJ3DsW+CZkjnghprQc6EewoLzay4fjcYaDRzTUFBk2fB7JXN4px7kHoViswjjawaNFEGHvHYaR8znteAHOJ7RU1/FBNv7ZF8zYg11N2wNNeNKe5BTf/AJ9L6YQTrt+D+jgZXVA4DigvdpNn9/CyOM4cBqPIj8UFNdex0sTJW4+u0ty4VpX2BB83TsQ9s4kmcHAGtOZ4INn8Qj9BvkgxV97DOklc+IgNca05GgB9iCWdmpmxRMa/qVGYrlWoQau74SyNrSaloAr3IJCAgICAgICAgICAg+Q8aVHmtYtWZ1sHSAakDvKTese5APHMLMWiY3EgHila5LHdGtg1wOhqsxaJjcDkuA1SZiPY4a8HQ1WItE+hzVZ2OVkEBAQE2OKrGx8STtaQHOaCdASBXu5rW2SlZ1aYhjcPuq32y5QFjYLIICAgICAgICAgoNrrc6NjQ0kYsRcRrRtMh319S4/V8161rjrOu6UWWZ9QxVhZMQJHyRsLgHBmF9QCKjpjjSiqZcHEwz22vaLxr8tZisa/Ky2gdK5rM2mXds6Wo62Z7cqrHUZxzyq/JP7dNb67o2j2a8HRERYg4yNe1wAIBbhdV2HhwWnH8Tl7N9mp/wCiv30tNn53FlqYT0WsyHKrTVW+HM/0Ftz9pSU/j2lbFTuLpmE9FuGg5VGas9I//NEz/dnF9Ku2vtsrpd3FmS9sbAa4QSKlxHHiqeWs8vmTitMxWI+zSY78nbLvsVitNjIkkc1zB18NRWugpp1qZq38FOFE5azOvxLbUU8w7LJtkXPcMALWmhoHDPiA45EhQ/qGekVvesds/wC4YnJMeZSL22s3JqMJjIbhNHE1dppr5LfNzs3z/Hirvxtm2SYnUOh+2BGFuFmN2nWoR2Dh4lQR1PPalrVpH7fbX5ba9Jdo2n+Sa9gbUEiQGpphAJpQqxl6haMdL1j6mbZJiIn8uq7drd4QXtAY4gA0cCK0oTXUZ6hZpzcsZviyxEb9abfJMW7Zdlm2lc4SAtbjY3E2gOGlaZ5rXFz72w5MkxH7WIyeJlU3pfjpWh3V3eKpbXrAVNM+VFS5efLkrjv4jf8A20vadRLot17m0Qxue17MNTioWuLcjl+eSt58t63xxlrG5ltbcTG4WVq2rMNGkNoaNYSHEk0r0qa+pLc7POW+PHWJ7Sck71EJjNqBuzVo3gplnhoa0PdkUr1SZ43ya/dvWv7ny+FfZNtHOGPCMAOZwuFRzbU5rMczkVy0x5KxGzvtvUtpG6oB5iq66Z9LIICAgICAgICCo2ku8yxjAKubUgcwdQqfN4kcimt6mPUtL07oYed0uTfi8uJrcIGGgpwqa0PfRc/JweTmiIyTHj7/AHRzS062kXpdcu5hjLX1c1jSWVq2jquqeGSs5eHe/JredTERqW003MTLTXZsnBCHFoJe9pBc4knMZ5lXpxV7JpEaifEpNRrTNWh09mMjBDKcYwksaCHAaZ1y1XHjgcqlJxUvHZP+/KH47RGo9L7Yi75WNkknbgdKQQ3XC0CgB7V1OLx4wYoxwlpXUadW01hkZJvomF+YJw0LmuHEA6qnyeDe2aM2G2paWpO+6FdDbLXanFpjeG0zLwGjIgigHGoGaf0efNW0Z7fb1B22mJ2gymdjTDHZ34sZcKtGHEeJdXTjoof6DkZK1xZLR2x/tr8dp1EpL7okjdZo3Mc+hjLiBVow64larxb15Xyx9OtN+ye7bsiu55tEo3Z6MbwCRkSXAjCe4KDFwMlcWSsz9UtYxzqYQt05sDi9jmhz3kAihoGgH2FVOXhviw4qfeJa3rqIh8QMmtRhZHE9rAI6vcAAGNNaCmpPNXsXEy3zxmzT69Q3ikzbulItcMsMrmthkdiGEuaBhLK15qtHTuRWt8dLR2z5afHbz+HMF3yOs737p+b3dCgxlpaAcq9ilydPyWw0rWdWq2nHM1hxbZJZbO1u5kGAFg6NDmABUV7NVvk42fJel7THj2zNJnW0plgf8biBjJAq4kjoirKUrzUmHi5KZ75J1q0MxSdzKELE8Olc5jmhjWt6WQcQ53V+0FRngzj43be0V/duJ+zTs8e0S02msLWlpYGYWMBABNXCmhNc1FW1snKxxMxOvwxEzNo8vULL1G9w9i9JCw7VkEBAQEBAQEBAQEHCDlAQEBAQEBBxRBX3zdLbSzA8lva00PaKqO+Kl9d0emNJVjswjY1jdGgAeCkZd6DiiBRAogj26yNlYWO0PLUdoWl6VvGrQxMRPtRWTYyFr2ve58haatD3VAPctaYMdPorEEREemlClZcoCAgICAgICAgjWq2sjHTd3AVJPcBmo75a0jdpYmYhVy7RtGjT/E5o+7iXPv1XDWUc5Yh8s2lbxYf4XA/ewrEdWwz9j5qrSxXhHL1HZjVpycPA8O0ZK/iz0y/RO0kTEpamZUf6yx+g/PTOPTxeubbqeGs6lHOWsPuzbRxPkbHRzS+tK4KZCvBxUmDn4s1u2vtmLxK4V1uq7ZfjI3lha8kUqRgpmAeLgdCFUzc7Hht22aTeI8Siz7VRMaXOa8Aa5x/3qGOqYZnUMRkrK6dMMJdWoAJy5BdDujXckVH6yx+g/wA4/wC9c+eqYYnSP5YP1lj9B/nF/esfquE+WrkbSR+g/wA4/wC9ZjqmGT5aptkvWOQ0a6jvRIofDgfCqtYuTiyfTLaLRKcFYbCCtvG92ROwkOJoCaYcqk0ricORVTkczHhnVmtrxX2i/rLH6D/OP+9V56rga/LVJs19RvjdIKgMriFKuFOxpPMFWsfKpfH8kem0WiY2XXewme9uFzS0A0cRipUg1A6uY0PNMPIjJaYIttZqy2EBAQEBAQRLzte6YXcdGg8SefZqe4FQ580YqTaWLTqGItdqc8kkk11PE9/u0C8fyeVfLbcyp2tMqi33tFCaPdnyAqfHktcXGyZPphiKzJYr1jlyaTXkRTyWMvGyYvqLVmFjHK5pBYSHNzB5H88Frgz3xW7qyVtMS21xXmLRGHaOGTxycNV7Tj5ozY4tC5Wdwww0HcPYvGZ/5JU7e0C2OpPBT010OkfzJMPt6vHoO4L1K0xe0fz7+9v3GLy3WP5lXL9TP3x8y/u/FUOP/LCOvtuLgdWwNJz+TP3V7S30T/hd+zKH3Lw+T3KjPtEtt4RxU3hIrpQE+xbY8F8s6pDMRtxZLyikyY7PkQQfIpfBkp9UMzWYTA78/iORWuPJbHO4liJ01mzV8GUGOQ/KM4+k06Hv5r13T+V8+KJn3Htax27oXpKvJGBvS07x5d6Rr4aN/lA9a8f1HP8AJln8KmS25QwVR/sjd9y2jd2jDlhmaWkO6uKmVewiq7fSM3icU/dPit9mqui73wuc5xjDCDk0uGEDPKvaSSTmuxgw3x2mZ1/6SxXUrkFW27lZBAQEBAQZra6bNjeTSfEkAeoO81xOs5NUiv5Q5p8MvK6gJ5AlebrG1ZG2E2abanPnn6QxGgPNe04eKKYo0u1iIhtrx2Vhcw7pgY8CrHDg4aV7FJyMFc1JrMFq7hhJtm7xe8txUAOrcgfx9aoY+k4q+2nxQ2OxOz0tkDt6/FizOZOfiujiw1xV7apIjTPDQdw9i8Vn/klSt7V9t+eg+uuh0f8AmSYfqesR6DuC9StMXtH8/J3t+4xeW6x/Oq5fqZ++PmX/AJ4qhx/5Y/yjr7bjZ7/IN/2z91e1t9E/4Xfsyh9y8Lf2o/dWz2VstqgY8VadQuz0b65TYW2tmxtnLTum4HgVaRz4VXez4K5KTWYT2rEs001APMA+a8PaNTpScXfat1bISPp1aV2ei31lmPzCbDPnTc39acEJHF/R8D1v5Q71Lt8zNGLFMp7zqGHnkpVx7SvG+bWUvuqdnZHOD3O0e4lp7tR6wr/N43x462/KS9dRErC1g4at6zSHDvCq8bL8WWLfhrWdTtprZM6WKOSN7gJWgPbXokNBJ4F1aVyFK0XqORuYi9ZnUrNvzDRXc8GJlBTotyJqRkMieat4rRNI03hJUrIgICAgIMpte35Rp5s+67P7wXA63HmqvnZydtWuHYV5+k+YlC0XwcNpZaccRr5le441onFEwuV9NRPKGNc52jQSe4KW1orG5bK2z39EetVh7RUeba08aKpj5+G8620jJErKCdrxVjg4cwQR6lbreLRuJbvOBoO4exeGz/ySo29oFtHy0H1wuj0jxm8pMPt6vHoO4L1K0xe0Xz7+8fcYvLdY/mVcv1M9fJ+Rd4e1UOP/ACwjr7bjZ7/IN/2z91e1t9H/AKXZ9MqfcvC39qP3Q4/87Z+9dnov8kp8L1RzqCp0AXpJWHmzRQD6rfYF4XN9ahb2r7U7/E2cDXF7l0+j1/5tpsP1NZtLasTw0aMAH8RALvVg9an6zm/8I+zOa32Ze92PdE5sYLnHKg1pxXG40V+SO5DX2tbvsjGWJjOlvQ4OIwPGuTgTSmhJ8F6Ln3w5MHZE+li81mqMQvMKqy2akLoprNXMdJmZFWnMio0rmPFeo4OSc/F7d+YW6Tuq32flYHhrDHVzKubF1Glrjhrp0sJA0HVqrHGtWLa3G/vr8t6tEr7YQEBAQEFFtdZS6IPAqYqk88B63lkfBc3qnHnLh/b7hHlrurINIIyXkZhUlZXFeHxfEAAWuNSCSKHiQQD5UXZ4XVPjr2X9JseTXiUu878MjcIAA4gEmtNKkgUFeHH2zcvqsXr20hm+TceFDNOGgucaACpPcuHXdp8e0EeZTPg1tssr5nGuBzq5+QHkvX8DDOLFqfuuUjUPm8od3M9nIkj6pzb6svBeb5+L489t/dWyRqyJJEHUrqCCDyIVbj57YbxaGtZ1LURbSdEAtbUDXG7zph9VV6GOsU7fMeVn5Y0obZaDI4uOpNSeZ/8AlB4Lg8vkTnyTfSva2/LPbSWnJsTes8jLsH/Ks9NwTfLE/ZtjjcvTrts+7sYaeEZ+6vWX+mY/stT6Yw+5eEv7Uvu6WWf5aOWo+T4GtD5aK7wOZ/T222pbtaK23+XtLaAAihAqSRyxGlB4K/n6v3V1WEk5vwo3u1J8VwpmbSgnzKnueXf23GPm4QST9WunevS9Lw/FjnJP4WcUaja9tchc4k61JPeTU+srg8rL8mSZlBadyrbXekUZwvdQ8gCfYtceC+TzWGIrMun9Pw+mfsu9yljiZvwz2SnWedr2hzTUFV71ms6n211p3WK07m0RycCcDu52nroul0jP2Zu37SlxW1OmzZEwPJERc4yB2N+HMuyqxx5NAoBwC9DFK1tOq+drERC1qrTZygICAgIOHNrqsSMFtDcEsDjJZhjjOZj9H6vZ2Lj8vpUZJ7sfhDbFudwzbr9DcpI5GHur+K5NumZ48aRTil1SbTR/RY9x7gPaVmvTM0z5gjHLohslqvB4a1hZHXPWnea6rrcPpkYvNktMWvb1rZ6522WFsbeGp5ldj7aTI201yfGGh0Zwys6p5jk7mFU5fEpyK6t7/LW1YtDz+1W6WA4Z4Xgji2hB7c15/J0rNX0rzil0naOLiH/ZUP6bnn7NfjlGm2ic7KCJxJ0J9wr+CsYuk5Jn97aMUrzYvZKSSX4xa68wD+cl6Hj8auGuoWK1iHpVqZWNwA1a4AeBoprxuswzPp5Nbr5MTyx8MoI54P7l5SemZZnar8Uo/wCsY/ZSfye9Y/S83/0HxS4dtHyhk/l/AkravSssnxS6sFsthwRxljDrrp2k5+C6PG6TFJ3dJXFpr47iNgsnRjdI9xBkw0qAM+JyFQ3wCvcyl/h7MaS0eNQy7toxXOKT+T+5eenpmWVf45TNjLnbbbQ+SdhwjQH88gF3+Bx5xY9WT0rqG5/Uyyfsgr0RH4SeGa2nswsR+TieYjmMNKNPEGp8fFcDqHAvky91EGTHMz4Zu0X8HNI3Umf1NeHFVKdOz0tFoaRinb0e5rTJPZoiGMdk0nG5zSHNILTkDXML0du+1Y8b/wA/lZ86Xdiic1vyjsTiSTwArwaOACkpWYjzO2YSFICAgICAg4IQRLRdkT+vG0+CDoZcNnBqIm+SwJ8MDWCjWgdwWR2ICDpmszH9doPeEEJ9w2c6xN8lgdtnumFnVjaPBBNAWRygiy3fG41cxpPMhB8foqH9m3yTY5F1w/s2+SCTHC1vVAHcEHL2AihFQUET9Fw/s2+SwO+z2ZjOo0N7gsjuQdU0DXijwCO1BH/RUP7NvkgkwwtYKNAA7EHYgICAgICAgICAgICAgICAgICAgICAgICAgICAgICAgICAgICAgICAgICAgICAg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pic>
        <p:nvPicPr>
          <p:cNvPr id="14345" name="Picture 13" descr="http://t2.gstatic.com/images?q=tbn:ANd9GcS8XUvBZiDPeEOyxdcMyvLczvAk8cflL7l2wRbvZui1T4x-OV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77" y="3217726"/>
            <a:ext cx="1187178" cy="118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5" descr="http://t2.gstatic.com/images?q=tbn:ANd9GcRPANCDPcpuZ9UsJ-iFuL3f9-cc7wrIBwmH86HhnoP9hxm2P7ov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3136"/>
            <a:ext cx="2724651" cy="158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8137"/>
            <a:ext cx="82391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51520" y="2924944"/>
            <a:ext cx="5328592" cy="3353093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dirty="0"/>
              <a:t>Teoria gier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dirty="0"/>
              <a:t>Biblioteki SDL i XNA w tworzeniu gier 2D 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dirty="0"/>
              <a:t>Algorytmy dla procesorów graficznych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r>
              <a:rPr lang="pl-PL" dirty="0"/>
              <a:t>Interfejsy dotykowe i komunikacja mobilna 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Char char="•"/>
            </a:pPr>
            <a:endParaRPr lang="pl-PL" altLang="pl-PL" dirty="0"/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  <a:p>
            <a:pPr eaLnBrk="1" hangingPunct="1">
              <a:spcBef>
                <a:spcPts val="700"/>
              </a:spcBef>
            </a:pPr>
            <a:endParaRPr lang="en-GB" alt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3870165B385544A19B85AD4DA94D25" ma:contentTypeVersion="9" ma:contentTypeDescription="Utwórz nowy dokument." ma:contentTypeScope="" ma:versionID="448343aaf359a6d08d641adda06913bd">
  <xsd:schema xmlns:xsd="http://www.w3.org/2001/XMLSchema" xmlns:xs="http://www.w3.org/2001/XMLSchema" xmlns:p="http://schemas.microsoft.com/office/2006/metadata/properties" xmlns:ns3="bc7ccdc7-f86e-4ade-86be-1c3a10afd2d1" targetNamespace="http://schemas.microsoft.com/office/2006/metadata/properties" ma:root="true" ma:fieldsID="79a2cc51f2a888001b2a61b3b61d26c4" ns3:_="">
    <xsd:import namespace="bc7ccdc7-f86e-4ade-86be-1c3a10afd2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ccdc7-f86e-4ade-86be-1c3a10afd2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93EBAD-25A1-47DD-91FF-08B9EA3C24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024751-D4B3-4578-B1D6-FC3F5DE338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7ccdc7-f86e-4ade-86be-1c3a10afd2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C750AD-B32F-4A41-9B7D-B4C200F50DD6}">
  <ds:schemaRefs>
    <ds:schemaRef ds:uri="http://purl.org/dc/dcmitype/"/>
    <ds:schemaRef ds:uri="bc7ccdc7-f86e-4ade-86be-1c3a10afd2d1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524</Words>
  <Application>Microsoft Office PowerPoint</Application>
  <PresentationFormat>Pokaz na ekranie (4:3)</PresentationFormat>
  <Paragraphs>121</Paragraphs>
  <Slides>12</Slides>
  <Notes>4</Notes>
  <HiddenSlides>1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Cambria</vt:lpstr>
      <vt:lpstr>Symbol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Wojciech Bieniecki</cp:lastModifiedBy>
  <cp:revision>439</cp:revision>
  <cp:lastPrinted>1601-01-01T00:00:00Z</cp:lastPrinted>
  <dcterms:created xsi:type="dcterms:W3CDTF">2007-03-26T08:55:35Z</dcterms:created>
  <dcterms:modified xsi:type="dcterms:W3CDTF">2023-04-26T20:30:53Z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0x010100013870165B385544A19B85AD4DA94D25</vt:lpwstr>
  </property>
</Properties>
</file>